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2" r:id="rId4"/>
    <p:sldMasterId id="2147483656" r:id="rId5"/>
    <p:sldMasterId id="2147483665" r:id="rId6"/>
    <p:sldMasterId id="2147483669" r:id="rId7"/>
    <p:sldMasterId id="2147483673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  <p:sldId id="309" r:id="rId63"/>
    <p:sldId id="310" r:id="rId64"/>
    <p:sldId id="311" r:id="rId65"/>
    <p:sldId id="312" r:id="rId66"/>
    <p:sldId id="313" r:id="rId67"/>
    <p:sldId id="314" r:id="rId68"/>
    <p:sldId id="315" r:id="rId69"/>
    <p:sldId id="316" r:id="rId70"/>
  </p:sldIdLst>
  <p:sldSz cy="6858000" cx="12192000"/>
  <p:notesSz cx="6858000" cy="9144000"/>
  <p:embeddedFontLst>
    <p:embeddedFont>
      <p:font typeface="Mulish ExtraLight"/>
      <p:regular r:id="rId71"/>
      <p:bold r:id="rId72"/>
      <p:italic r:id="rId73"/>
      <p:boldItalic r:id="rId74"/>
    </p:embeddedFont>
    <p:embeddedFont>
      <p:font typeface="Mulish"/>
      <p:regular r:id="rId75"/>
      <p:bold r:id="rId76"/>
      <p:italic r:id="rId77"/>
      <p:boldItalic r:id="rId7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79" roundtripDataSignature="AMtx7mjvg8uFTy7rKfvxnn3t3dda4qrP9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notesMaster" Target="notesMasters/notesMaster1.xml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9" Type="http://schemas.openxmlformats.org/officeDocument/2006/relationships/slide" Target="slides/slide40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slideMaster" Target="slideMasters/slideMaster5.xml"/><Relationship Id="rId8" Type="http://schemas.openxmlformats.org/officeDocument/2006/relationships/slideMaster" Target="slideMasters/slideMaster6.xml"/><Relationship Id="rId73" Type="http://schemas.openxmlformats.org/officeDocument/2006/relationships/font" Target="fonts/MulishExtraLight-italic.fntdata"/><Relationship Id="rId72" Type="http://schemas.openxmlformats.org/officeDocument/2006/relationships/font" Target="fonts/MulishExtraLight-bold.fntdata"/><Relationship Id="rId31" Type="http://schemas.openxmlformats.org/officeDocument/2006/relationships/slide" Target="slides/slide22.xml"/><Relationship Id="rId75" Type="http://schemas.openxmlformats.org/officeDocument/2006/relationships/font" Target="fonts/Mulish-regular.fntdata"/><Relationship Id="rId30" Type="http://schemas.openxmlformats.org/officeDocument/2006/relationships/slide" Target="slides/slide21.xml"/><Relationship Id="rId74" Type="http://schemas.openxmlformats.org/officeDocument/2006/relationships/font" Target="fonts/MulishExtraLight-boldItalic.fntdata"/><Relationship Id="rId33" Type="http://schemas.openxmlformats.org/officeDocument/2006/relationships/slide" Target="slides/slide24.xml"/><Relationship Id="rId77" Type="http://schemas.openxmlformats.org/officeDocument/2006/relationships/font" Target="fonts/Mulish-italic.fntdata"/><Relationship Id="rId32" Type="http://schemas.openxmlformats.org/officeDocument/2006/relationships/slide" Target="slides/slide23.xml"/><Relationship Id="rId76" Type="http://schemas.openxmlformats.org/officeDocument/2006/relationships/font" Target="fonts/Mulish-bold.fntdata"/><Relationship Id="rId35" Type="http://schemas.openxmlformats.org/officeDocument/2006/relationships/slide" Target="slides/slide26.xml"/><Relationship Id="rId79" Type="http://customschemas.google.com/relationships/presentationmetadata" Target="metadata"/><Relationship Id="rId34" Type="http://schemas.openxmlformats.org/officeDocument/2006/relationships/slide" Target="slides/slide25.xml"/><Relationship Id="rId78" Type="http://schemas.openxmlformats.org/officeDocument/2006/relationships/font" Target="fonts/Mulish-boldItalic.fntdata"/><Relationship Id="rId71" Type="http://schemas.openxmlformats.org/officeDocument/2006/relationships/font" Target="fonts/MulishExtraLight-regular.fntdata"/><Relationship Id="rId70" Type="http://schemas.openxmlformats.org/officeDocument/2006/relationships/slide" Target="slides/slide61.xml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62" Type="http://schemas.openxmlformats.org/officeDocument/2006/relationships/slide" Target="slides/slide53.xml"/><Relationship Id="rId61" Type="http://schemas.openxmlformats.org/officeDocument/2006/relationships/slide" Target="slides/slide52.xml"/><Relationship Id="rId20" Type="http://schemas.openxmlformats.org/officeDocument/2006/relationships/slide" Target="slides/slide11.xml"/><Relationship Id="rId64" Type="http://schemas.openxmlformats.org/officeDocument/2006/relationships/slide" Target="slides/slide55.xml"/><Relationship Id="rId63" Type="http://schemas.openxmlformats.org/officeDocument/2006/relationships/slide" Target="slides/slide54.xml"/><Relationship Id="rId22" Type="http://schemas.openxmlformats.org/officeDocument/2006/relationships/slide" Target="slides/slide13.xml"/><Relationship Id="rId66" Type="http://schemas.openxmlformats.org/officeDocument/2006/relationships/slide" Target="slides/slide57.xml"/><Relationship Id="rId21" Type="http://schemas.openxmlformats.org/officeDocument/2006/relationships/slide" Target="slides/slide12.xml"/><Relationship Id="rId65" Type="http://schemas.openxmlformats.org/officeDocument/2006/relationships/slide" Target="slides/slide56.xml"/><Relationship Id="rId24" Type="http://schemas.openxmlformats.org/officeDocument/2006/relationships/slide" Target="slides/slide15.xml"/><Relationship Id="rId68" Type="http://schemas.openxmlformats.org/officeDocument/2006/relationships/slide" Target="slides/slide59.xml"/><Relationship Id="rId23" Type="http://schemas.openxmlformats.org/officeDocument/2006/relationships/slide" Target="slides/slide14.xml"/><Relationship Id="rId67" Type="http://schemas.openxmlformats.org/officeDocument/2006/relationships/slide" Target="slides/slide58.xml"/><Relationship Id="rId60" Type="http://schemas.openxmlformats.org/officeDocument/2006/relationships/slide" Target="slides/slide51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69" Type="http://schemas.openxmlformats.org/officeDocument/2006/relationships/slide" Target="slides/slide60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51" Type="http://schemas.openxmlformats.org/officeDocument/2006/relationships/slide" Target="slides/slide42.xml"/><Relationship Id="rId50" Type="http://schemas.openxmlformats.org/officeDocument/2006/relationships/slide" Target="slides/slide41.xml"/><Relationship Id="rId53" Type="http://schemas.openxmlformats.org/officeDocument/2006/relationships/slide" Target="slides/slide44.xml"/><Relationship Id="rId52" Type="http://schemas.openxmlformats.org/officeDocument/2006/relationships/slide" Target="slides/slide43.xml"/><Relationship Id="rId11" Type="http://schemas.openxmlformats.org/officeDocument/2006/relationships/slide" Target="slides/slide2.xml"/><Relationship Id="rId55" Type="http://schemas.openxmlformats.org/officeDocument/2006/relationships/slide" Target="slides/slide46.xml"/><Relationship Id="rId10" Type="http://schemas.openxmlformats.org/officeDocument/2006/relationships/slide" Target="slides/slide1.xml"/><Relationship Id="rId54" Type="http://schemas.openxmlformats.org/officeDocument/2006/relationships/slide" Target="slides/slide45.xml"/><Relationship Id="rId13" Type="http://schemas.openxmlformats.org/officeDocument/2006/relationships/slide" Target="slides/slide4.xml"/><Relationship Id="rId57" Type="http://schemas.openxmlformats.org/officeDocument/2006/relationships/slide" Target="slides/slide48.xml"/><Relationship Id="rId12" Type="http://schemas.openxmlformats.org/officeDocument/2006/relationships/slide" Target="slides/slide3.xml"/><Relationship Id="rId56" Type="http://schemas.openxmlformats.org/officeDocument/2006/relationships/slide" Target="slides/slide47.xml"/><Relationship Id="rId15" Type="http://schemas.openxmlformats.org/officeDocument/2006/relationships/slide" Target="slides/slide6.xml"/><Relationship Id="rId59" Type="http://schemas.openxmlformats.org/officeDocument/2006/relationships/slide" Target="slides/slide50.xml"/><Relationship Id="rId14" Type="http://schemas.openxmlformats.org/officeDocument/2006/relationships/slide" Target="slides/slide5.xml"/><Relationship Id="rId58" Type="http://schemas.openxmlformats.org/officeDocument/2006/relationships/slide" Target="slides/slide49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oocs.moe.edu.tw/moocs/#/home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6" name="Google Shape;20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608cc61e53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g2608cc61e53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5" name="Google Shape;215;g2608cc61e53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22b71836e_0_3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2622b71836e_0_3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4" name="Google Shape;224;g2622b71836e_0_3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622b71836e_0_3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2622b71836e_0_3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34" name="Google Shape;234;g2622b71836e_0_3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622b71836e_0_3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2622b71836e_0_3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46" name="Google Shape;246;g2622b71836e_0_3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622b71836e_0_4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2622b71836e_0_4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8" name="Google Shape;258;g2622b71836e_0_4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608cc61e53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2608cc61e53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68" name="Google Shape;268;g2608cc61e53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608cc61e53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2608cc61e53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77" name="Google Shape;277;g2608cc61e53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614a8f8aa1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614a8f8aa1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6" name="Google Shape;286;g2614a8f8aa1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614a8f8aa1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2614a8f8aa1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97" name="Google Shape;297;g2614a8f8aa1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614a8f8aa1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g2614a8f8aa1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07" name="Google Shape;307;g2614a8f8aa1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614a8f8aa1_0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g2614a8f8aa1_0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7" name="Google Shape;317;g2614a8f8aa1_0_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614a8f8aa1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2614a8f8aa1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28" name="Google Shape;328;g2614a8f8aa1_0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622b71836e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2622b71836e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39" name="Google Shape;339;g2622b71836e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622b71836e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2622b71836e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48" name="Google Shape;348;g2622b71836e_0_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622b71836e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2622b71836e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59" name="Google Shape;359;g2622b71836e_0_1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622b71836e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g2622b71836e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622b71836e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2622b71836e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622b71836e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g2622b71836e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63210297ab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g263210297ab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7d6837bbd2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27d6837bbd2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1" name="Google Shape;141;g27d6837bbd2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622b71836e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g2622b71836e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622b71836e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" name="Google Shape;419;g2622b71836e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a107f83ad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g2a107f83ad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622b71836e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g2622b71836e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4" name="Google Shape;444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動態呈現  路徑繪製 Icon移動</a:t>
            </a:r>
            <a:endParaRPr/>
          </a:p>
        </p:txBody>
      </p:sp>
      <p:sp>
        <p:nvSpPr>
          <p:cNvPr id="452" name="Google Shape;452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0" name="Google Shape;460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8" name="Google Shape;468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622b71836e_0_3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8" name="Google Shape;478;g2622b71836e_0_3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8" name="Google Shape;488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639fe04fcf_46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8" name="Google Shape;498;g2639fe04fcf_46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2a107f83ad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來源：Smart Survey Tool: A Multi Device Platform for Museum Visitor Tracking and Tracking Data Visualization</a:t>
            </a:r>
            <a:endParaRPr/>
          </a:p>
        </p:txBody>
      </p:sp>
      <p:sp>
        <p:nvSpPr>
          <p:cNvPr id="508" name="Google Shape;508;g2a107f83ad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a107f83ad9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TW"/>
              <a:t>來源：Smart Survey Tool: A Multi Device Platform for Museum Visitor Tracking and Tracking Data Visualization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8" name="Google Shape;518;g2a107f83ad9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a107f83ad9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TW"/>
              <a:t>來源：Smart Survey Tool: A Multi Device Platform for Museum Visitor Tracking and Tracking Data Visualization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8" name="Google Shape;528;g2a107f83ad9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a107f83ad9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8" name="Google Shape;538;g2a107f83ad9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6277f2c9c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8" name="Google Shape;548;g26277f2c9c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6277f2c9c7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8" name="Google Shape;558;g26277f2c9c7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8" name="Google Shape;568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6" name="Google Shape;576;p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639fe04fcf_46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5" name="Google Shape;585;g2639fe04fcf_46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4" name="Google Shape;594;p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3" name="Google Shape;603;p5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&lt;!-- ------------------------------------------------&gt;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&lt;div class="row hw12"&gt;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&lt;div class="col-md-12 twenty"&gt;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打開src資料夾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&lt;input type="button" name="back" onclick="location.href='https://github.com/Wenshin1109/ct2023s/tree/main/hw04/src'" value="按我٩(｡・ω・｡)و"&gt;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&lt;/div&gt;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&lt;/div&gt;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&lt;table&gt;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&lt;th&gt;總分&lt;/th&gt;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&lt;th&gt;完成後打勾&lt;/th&gt;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&lt;th&gt;配分&lt;/th&gt;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&lt;th&gt;分項描述&lt;/th&gt;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&lt;/tr&gt;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 rowspan="4" id="myTotal"&gt;&lt;/td&gt;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&lt;td&gt;&lt;input type="checkbox" class="flipswitch" id="myCheckbox1" checked="checked"&gt;&lt;/td&gt;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 id='m1'&gt;1&lt;/td&gt;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&lt;td&gt;數字 0~9&lt;/td&gt;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&lt;/tr&gt;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&lt;td&gt;&lt;input type="checkbox" class="flipswitch" id="myCheckbox2" checked="checked"&gt;&lt;/td&gt;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 id='m2'&gt;2&lt;/td&gt;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&lt;td&gt;大寫字母 A~Z&lt;/td&gt;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&lt;/tr&gt;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&lt;td&gt;&lt;input type="checkbox" class="flipswitch" id="myCheckbox3" checked="checked"&gt;&lt;/td&gt;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 id='m3'&gt;3&lt;/td&gt;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&lt;td&gt;小寫字母 a~z&lt;/td&gt;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&lt;/tr&gt;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&lt;td&gt;&lt;input type="checkbox" class="flipswitch" id="myCheckbox4" checked="checked"&gt;&lt;/td&gt;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 id='m4'&gt;4&lt;/td&gt;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&lt;td&gt;所有符號&lt;/td&gt;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&lt;/tr&gt;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&lt;/table&gt;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04" name="Google Shape;604;p5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208cba9ff31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6" name="Google Shape;616;g208cba9ff31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7" name="Google Shape;617;g208cba9ff31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25" name="Google Shape;625;p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08cba9ff31_2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3" name="Google Shape;633;g208cba9ff31_2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4" name="Google Shape;634;g208cba9ff31_2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6229f6237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42" name="Google Shape;642;g26229f6237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26229f62377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9" name="Google Shape;649;g26229f62377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0" name="Google Shape;650;g26229f62377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6229f62377_0_1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0" name="Google Shape;660;g26229f62377_0_1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1" name="Google Shape;661;g26229f62377_0_10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26229f62377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0" name="Google Shape;670;g26229f62377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1" name="Google Shape;671;g26229f62377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6229f62377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3" name="Google Shape;683;g26229f62377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84" name="Google Shape;684;g26229f62377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7b79009c15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27b79009c15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6" name="Google Shape;166;g27b79009c15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6229f62377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6" name="Google Shape;696;g26229f62377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7" name="Google Shape;697;g26229f62377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6229f62377_0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8" name="Google Shape;708;g26229f62377_0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9" name="Google Shape;709;g26229f62377_0_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6277f2c9c7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26277f2c9c7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0" name="Google Shape;180;g26277f2c9c7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7b79009c1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27b79009c1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Github </a:t>
            </a:r>
            <a:r>
              <a:rPr lang="zh-TW"/>
              <a:t>教育部計畫 數位教材</a:t>
            </a:r>
            <a:br>
              <a:rPr lang="zh-TW"/>
            </a:br>
            <a:r>
              <a:rPr lang="zh-TW"/>
              <a:t>預計年底推出:</a:t>
            </a:r>
            <a:r>
              <a:rPr lang="zh-TW" u="sng">
                <a:solidFill>
                  <a:schemeClr val="hlink"/>
                </a:solidFill>
                <a:hlinkClick r:id="rId2"/>
              </a:rPr>
              <a:t>https://moocs.moe.edu.tw/moocs/#/home</a:t>
            </a:r>
            <a:r>
              <a:rPr lang="zh-TW"/>
              <a:t>  </a:t>
            </a:r>
            <a:endParaRPr/>
          </a:p>
        </p:txBody>
      </p:sp>
      <p:sp>
        <p:nvSpPr>
          <p:cNvPr id="190" name="Google Shape;190;g27b79009c15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4ae3094e99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24ae3094e99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99" name="Google Shape;199;g24ae3094e99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首頁_中英標題">
  <p:cSld name="首頁_中英標題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 txBox="1"/>
          <p:nvPr>
            <p:ph type="ctrTitle"/>
          </p:nvPr>
        </p:nvSpPr>
        <p:spPr>
          <a:xfrm>
            <a:off x="967109" y="2274495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" type="body"/>
          </p:nvPr>
        </p:nvSpPr>
        <p:spPr>
          <a:xfrm>
            <a:off x="967109" y="3007096"/>
            <a:ext cx="10191320" cy="1153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2" type="body"/>
          </p:nvPr>
        </p:nvSpPr>
        <p:spPr>
          <a:xfrm>
            <a:off x="967108" y="4572000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3" type="body"/>
          </p:nvPr>
        </p:nvSpPr>
        <p:spPr>
          <a:xfrm>
            <a:off x="967108" y="5025006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滿版圖片＋中文標題">
  <p:cSld name="內容頁_滿版圖片＋中文標題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/>
          <p:nvPr>
            <p:ph idx="2" type="pic"/>
          </p:nvPr>
        </p:nvSpPr>
        <p:spPr>
          <a:xfrm>
            <a:off x="0" y="1189317"/>
            <a:ext cx="12002400" cy="5668682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4"/>
          <p:cNvSpPr/>
          <p:nvPr/>
        </p:nvSpPr>
        <p:spPr>
          <a:xfrm>
            <a:off x="1" y="0"/>
            <a:ext cx="11997202" cy="1189317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4"/>
          <p:cNvSpPr txBox="1"/>
          <p:nvPr>
            <p:ph type="ctrTitle"/>
          </p:nvPr>
        </p:nvSpPr>
        <p:spPr>
          <a:xfrm>
            <a:off x="953359" y="359005"/>
            <a:ext cx="10455376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JhengHei"/>
              <a:buNone/>
              <a:defRPr b="1" i="0" sz="36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24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內容頁_滿版圖片＋英文標題">
  <p:cSld name="1_內容頁_滿版圖片＋英文標題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/>
          <p:nvPr>
            <p:ph idx="2" type="pic"/>
          </p:nvPr>
        </p:nvSpPr>
        <p:spPr>
          <a:xfrm>
            <a:off x="0" y="1189317"/>
            <a:ext cx="12002400" cy="5668682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25"/>
          <p:cNvSpPr/>
          <p:nvPr/>
        </p:nvSpPr>
        <p:spPr>
          <a:xfrm>
            <a:off x="1" y="0"/>
            <a:ext cx="11997202" cy="1189317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5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62" name="Google Shape;62;p25"/>
          <p:cNvSpPr txBox="1"/>
          <p:nvPr>
            <p:ph type="ctrTitle"/>
          </p:nvPr>
        </p:nvSpPr>
        <p:spPr>
          <a:xfrm>
            <a:off x="953359" y="360637"/>
            <a:ext cx="8830033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ulish"/>
              <a:buNone/>
              <a:defRPr b="1" i="0" sz="34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僅英文標題">
  <p:cSld name="內容頁_僅英文標題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6"/>
          <p:cNvSpPr txBox="1"/>
          <p:nvPr>
            <p:ph type="ctrTitle"/>
          </p:nvPr>
        </p:nvSpPr>
        <p:spPr>
          <a:xfrm>
            <a:off x="953359" y="728685"/>
            <a:ext cx="8830033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400"/>
              <a:buFont typeface="Mulish"/>
              <a:buNone/>
              <a:defRPr b="1" i="0" sz="3400" u="none" cap="none" strike="noStrike">
                <a:solidFill>
                  <a:schemeClr val="accent2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26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26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空白頁">
  <p:cSld name="內容頁_空白頁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27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622b71836e_0_69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9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9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9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9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9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9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9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9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900"/>
            </a:lvl9pPr>
          </a:lstStyle>
          <a:p/>
        </p:txBody>
      </p:sp>
      <p:sp>
        <p:nvSpPr>
          <p:cNvPr id="72" name="Google Shape;72;g2622b71836e_0_69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900"/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73" name="Google Shape;73;g2622b71836e_0_69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英標題">
  <p:cSld name="章節2_中英標題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46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46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46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文標題">
  <p:cSld name="章節2_中文標題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9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49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5" name="Google Shape;85;p49"/>
          <p:cNvSpPr txBox="1"/>
          <p:nvPr>
            <p:ph type="ctrTitle"/>
          </p:nvPr>
        </p:nvSpPr>
        <p:spPr>
          <a:xfrm>
            <a:off x="966788" y="2241418"/>
            <a:ext cx="6356480" cy="2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英文標題">
  <p:cSld name="章節2_英文標題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0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50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9" name="Google Shape;89;p50"/>
          <p:cNvSpPr txBox="1"/>
          <p:nvPr>
            <p:ph idx="2" type="body"/>
          </p:nvPr>
        </p:nvSpPr>
        <p:spPr>
          <a:xfrm>
            <a:off x="967109" y="2246089"/>
            <a:ext cx="6356480" cy="2535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英標題">
  <p:cSld name="章節3_中英標題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8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48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48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48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文標題">
  <p:cSld name="章節3_中文標題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1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51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1" name="Google Shape;101;p51"/>
          <p:cNvSpPr txBox="1"/>
          <p:nvPr>
            <p:ph type="ctrTitle"/>
          </p:nvPr>
        </p:nvSpPr>
        <p:spPr>
          <a:xfrm>
            <a:off x="966788" y="2241418"/>
            <a:ext cx="6356480" cy="2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首頁_中文標題">
  <p:cSld name="首頁_中文標題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type="ctrTitle"/>
          </p:nvPr>
        </p:nvSpPr>
        <p:spPr>
          <a:xfrm>
            <a:off x="967109" y="2141506"/>
            <a:ext cx="6356480" cy="1886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17"/>
          <p:cNvSpPr txBox="1"/>
          <p:nvPr>
            <p:ph idx="1" type="body"/>
          </p:nvPr>
        </p:nvSpPr>
        <p:spPr>
          <a:xfrm>
            <a:off x="967108" y="4572000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2" type="body"/>
          </p:nvPr>
        </p:nvSpPr>
        <p:spPr>
          <a:xfrm>
            <a:off x="967108" y="5025006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英文標題">
  <p:cSld name="章節3_英文標題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2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52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5" name="Google Shape;105;p52"/>
          <p:cNvSpPr txBox="1"/>
          <p:nvPr>
            <p:ph idx="2" type="body"/>
          </p:nvPr>
        </p:nvSpPr>
        <p:spPr>
          <a:xfrm>
            <a:off x="967109" y="2246089"/>
            <a:ext cx="6356480" cy="2535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英標題">
  <p:cSld name="章節4_中英標題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4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64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64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" name="Google Shape;113;p64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文標題">
  <p:cSld name="章節4_中文標題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5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65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17" name="Google Shape;117;p65"/>
          <p:cNvSpPr txBox="1"/>
          <p:nvPr>
            <p:ph type="ctrTitle"/>
          </p:nvPr>
        </p:nvSpPr>
        <p:spPr>
          <a:xfrm>
            <a:off x="966788" y="2241418"/>
            <a:ext cx="6356480" cy="2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英文標題">
  <p:cSld name="章節4_英文標題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6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66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21" name="Google Shape;121;p66"/>
          <p:cNvSpPr txBox="1"/>
          <p:nvPr>
            <p:ph idx="2" type="body"/>
          </p:nvPr>
        </p:nvSpPr>
        <p:spPr>
          <a:xfrm>
            <a:off x="967109" y="2246089"/>
            <a:ext cx="6356480" cy="2535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首頁_英文標題">
  <p:cSld name="首頁_英文標題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8"/>
          <p:cNvSpPr txBox="1"/>
          <p:nvPr>
            <p:ph idx="1" type="body"/>
          </p:nvPr>
        </p:nvSpPr>
        <p:spPr>
          <a:xfrm>
            <a:off x="967109" y="2162200"/>
            <a:ext cx="6356480" cy="185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18"/>
          <p:cNvSpPr txBox="1"/>
          <p:nvPr>
            <p:ph idx="2" type="body"/>
          </p:nvPr>
        </p:nvSpPr>
        <p:spPr>
          <a:xfrm>
            <a:off x="967108" y="4572000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18"/>
          <p:cNvSpPr txBox="1"/>
          <p:nvPr>
            <p:ph idx="3" type="body"/>
          </p:nvPr>
        </p:nvSpPr>
        <p:spPr>
          <a:xfrm>
            <a:off x="967108" y="5025006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英標題">
  <p:cSld name="章節1_中英標題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14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14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文標題">
  <p:cSld name="章節1_中文標題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9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19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4" name="Google Shape;34;p19"/>
          <p:cNvSpPr txBox="1"/>
          <p:nvPr>
            <p:ph type="ctrTitle"/>
          </p:nvPr>
        </p:nvSpPr>
        <p:spPr>
          <a:xfrm>
            <a:off x="966788" y="2241418"/>
            <a:ext cx="6356480" cy="2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英文標題">
  <p:cSld name="章節1_英文標題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20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8" name="Google Shape;38;p20"/>
          <p:cNvSpPr txBox="1"/>
          <p:nvPr>
            <p:ph idx="2" type="body"/>
          </p:nvPr>
        </p:nvSpPr>
        <p:spPr>
          <a:xfrm>
            <a:off x="967109" y="2246089"/>
            <a:ext cx="6356480" cy="2535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中文標題＋文字">
  <p:cSld name="內容頁_中文標題＋文字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/>
          <p:nvPr>
            <p:ph type="ctrTitle"/>
          </p:nvPr>
        </p:nvSpPr>
        <p:spPr>
          <a:xfrm>
            <a:off x="953359" y="824935"/>
            <a:ext cx="8747531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accent2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21"/>
          <p:cNvSpPr txBox="1"/>
          <p:nvPr>
            <p:ph idx="2" type="body"/>
          </p:nvPr>
        </p:nvSpPr>
        <p:spPr>
          <a:xfrm>
            <a:off x="954088" y="1618596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21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滿版圖片">
  <p:cSld name="內容頁_滿版圖片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/>
          <p:nvPr>
            <p:ph idx="2" type="pic"/>
          </p:nvPr>
        </p:nvSpPr>
        <p:spPr>
          <a:xfrm>
            <a:off x="0" y="0"/>
            <a:ext cx="12003519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23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英文標題＋文字">
  <p:cSld name="內容頁_英文標題＋文字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2"/>
          <p:cNvSpPr txBox="1"/>
          <p:nvPr>
            <p:ph type="ctrTitle"/>
          </p:nvPr>
        </p:nvSpPr>
        <p:spPr>
          <a:xfrm>
            <a:off x="953359" y="728685"/>
            <a:ext cx="8830033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400"/>
              <a:buFont typeface="Mulish"/>
              <a:buNone/>
              <a:defRPr b="1" i="0" sz="3400" u="none" cap="none" strike="noStrike">
                <a:solidFill>
                  <a:schemeClr val="accent2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22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22"/>
          <p:cNvSpPr txBox="1"/>
          <p:nvPr>
            <p:ph idx="2" type="body"/>
          </p:nvPr>
        </p:nvSpPr>
        <p:spPr>
          <a:xfrm>
            <a:off x="954088" y="1578855"/>
            <a:ext cx="10102795" cy="41322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22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theme" Target="../theme/theme6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10" Type="http://schemas.openxmlformats.org/officeDocument/2006/relationships/theme" Target="../theme/theme7.xml"/><Relationship Id="rId9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theme" Target="../theme/theme5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theme" Target="../theme/theme3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/>
          <p:nvPr/>
        </p:nvSpPr>
        <p:spPr>
          <a:xfrm>
            <a:off x="966788" y="717402"/>
            <a:ext cx="3515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zh-TW" sz="5800" u="none" cap="none" strike="noStrike">
                <a:solidFill>
                  <a:schemeClr val="lt1"/>
                </a:solidFill>
                <a:latin typeface="Mulish ExtraLight"/>
                <a:ea typeface="Mulish ExtraLight"/>
                <a:cs typeface="Mulish ExtraLight"/>
                <a:sym typeface="Mulish ExtraLight"/>
              </a:rPr>
              <a:t>0</a:t>
            </a:r>
            <a:r>
              <a:rPr lang="zh-TW" sz="5800">
                <a:solidFill>
                  <a:schemeClr val="lt1"/>
                </a:solidFill>
                <a:latin typeface="Mulish ExtraLight"/>
                <a:ea typeface="Mulish ExtraLight"/>
                <a:cs typeface="Mulish ExtraLight"/>
                <a:sym typeface="Mulish ExtraLight"/>
              </a:rPr>
              <a:t>1</a:t>
            </a:r>
            <a:endParaRPr b="0" i="0" sz="5800" u="none" cap="none" strike="noStrike">
              <a:solidFill>
                <a:schemeClr val="lt1"/>
              </a:solidFill>
              <a:latin typeface="Mulish ExtraLight"/>
              <a:ea typeface="Mulish ExtraLight"/>
              <a:cs typeface="Mulish ExtraLight"/>
              <a:sym typeface="Mulish ExtraLight"/>
            </a:endParaRPr>
          </a:p>
        </p:txBody>
      </p:sp>
      <p:sp>
        <p:nvSpPr>
          <p:cNvPr id="25" name="Google Shape;25;p13"/>
          <p:cNvSpPr txBox="1"/>
          <p:nvPr/>
        </p:nvSpPr>
        <p:spPr>
          <a:xfrm>
            <a:off x="1242283" y="6179444"/>
            <a:ext cx="73777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zh-TW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章節 01</a:t>
            </a:r>
            <a:endParaRPr b="1" i="0" sz="12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2"/>
    <p:sldLayoutId id="2147483654" r:id="rId3"/>
    <p:sldLayoutId id="2147483655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5"/>
          <p:cNvSpPr txBox="1"/>
          <p:nvPr/>
        </p:nvSpPr>
        <p:spPr>
          <a:xfrm>
            <a:off x="966788" y="717402"/>
            <a:ext cx="3515360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zh-TW" sz="5800" u="none" cap="none" strike="noStrike">
                <a:solidFill>
                  <a:schemeClr val="lt1"/>
                </a:solidFill>
                <a:latin typeface="Mulish ExtraLight"/>
                <a:ea typeface="Mulish ExtraLight"/>
                <a:cs typeface="Mulish ExtraLight"/>
                <a:sym typeface="Mulish ExtraLight"/>
              </a:rPr>
              <a:t>02</a:t>
            </a:r>
            <a:endParaRPr b="0" i="0" sz="5800" u="none" cap="none" strike="noStrike">
              <a:solidFill>
                <a:schemeClr val="lt1"/>
              </a:solidFill>
              <a:latin typeface="Mulish ExtraLight"/>
              <a:ea typeface="Mulish ExtraLight"/>
              <a:cs typeface="Mulish ExtraLight"/>
              <a:sym typeface="Mulish ExtraLight"/>
            </a:endParaRPr>
          </a:p>
        </p:txBody>
      </p:sp>
      <p:sp>
        <p:nvSpPr>
          <p:cNvPr id="76" name="Google Shape;76;p45"/>
          <p:cNvSpPr txBox="1"/>
          <p:nvPr/>
        </p:nvSpPr>
        <p:spPr>
          <a:xfrm>
            <a:off x="1242283" y="6179444"/>
            <a:ext cx="73777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zh-TW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章節 02</a:t>
            </a:r>
            <a:endParaRPr b="1" i="0" sz="12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2"/>
    <p:sldLayoutId id="2147483667" r:id="rId3"/>
    <p:sldLayoutId id="2147483668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7"/>
          <p:cNvSpPr txBox="1"/>
          <p:nvPr/>
        </p:nvSpPr>
        <p:spPr>
          <a:xfrm>
            <a:off x="966788" y="717402"/>
            <a:ext cx="3515360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zh-TW" sz="5800" u="none" cap="none" strike="noStrike">
                <a:solidFill>
                  <a:schemeClr val="lt1"/>
                </a:solidFill>
                <a:latin typeface="Mulish ExtraLight"/>
                <a:ea typeface="Mulish ExtraLight"/>
                <a:cs typeface="Mulish ExtraLight"/>
                <a:sym typeface="Mulish ExtraLight"/>
              </a:rPr>
              <a:t>03</a:t>
            </a:r>
            <a:endParaRPr b="0" i="0" sz="5800" u="none" cap="none" strike="noStrike">
              <a:solidFill>
                <a:schemeClr val="lt1"/>
              </a:solidFill>
              <a:latin typeface="Mulish ExtraLight"/>
              <a:ea typeface="Mulish ExtraLight"/>
              <a:cs typeface="Mulish ExtraLight"/>
              <a:sym typeface="Mulish ExtraLight"/>
            </a:endParaRPr>
          </a:p>
        </p:txBody>
      </p:sp>
      <p:sp>
        <p:nvSpPr>
          <p:cNvPr id="92" name="Google Shape;92;p47"/>
          <p:cNvSpPr txBox="1"/>
          <p:nvPr/>
        </p:nvSpPr>
        <p:spPr>
          <a:xfrm>
            <a:off x="1242283" y="6179444"/>
            <a:ext cx="73777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zh-TW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章節 03</a:t>
            </a:r>
            <a:endParaRPr b="1" i="0" sz="12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3"/>
          <p:cNvSpPr txBox="1"/>
          <p:nvPr/>
        </p:nvSpPr>
        <p:spPr>
          <a:xfrm>
            <a:off x="966788" y="717402"/>
            <a:ext cx="3515360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zh-TW" sz="5800" u="none" cap="none" strike="noStrike">
                <a:solidFill>
                  <a:schemeClr val="lt1"/>
                </a:solidFill>
                <a:latin typeface="Mulish ExtraLight"/>
                <a:ea typeface="Mulish ExtraLight"/>
                <a:cs typeface="Mulish ExtraLight"/>
                <a:sym typeface="Mulish ExtraLight"/>
              </a:rPr>
              <a:t>04</a:t>
            </a:r>
            <a:endParaRPr b="0" i="0" sz="5800" u="none" cap="none" strike="noStrike">
              <a:solidFill>
                <a:schemeClr val="lt1"/>
              </a:solidFill>
              <a:latin typeface="Mulish ExtraLight"/>
              <a:ea typeface="Mulish ExtraLight"/>
              <a:cs typeface="Mulish ExtraLight"/>
              <a:sym typeface="Mulish ExtraLight"/>
            </a:endParaRPr>
          </a:p>
        </p:txBody>
      </p:sp>
      <p:sp>
        <p:nvSpPr>
          <p:cNvPr id="108" name="Google Shape;108;p63"/>
          <p:cNvSpPr txBox="1"/>
          <p:nvPr/>
        </p:nvSpPr>
        <p:spPr>
          <a:xfrm>
            <a:off x="1242283" y="6179444"/>
            <a:ext cx="73777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zh-TW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章節 04</a:t>
            </a:r>
            <a:endParaRPr b="1" i="0" sz="12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2"/>
    <p:sldLayoutId id="2147483675" r:id="rId3"/>
    <p:sldLayoutId id="2147483676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rive.google.com/file/d/1ujMFD8JUX5-Sb2BgRNbg_4Idh9fOQsbd/view?usp=sharin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0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vrm-c/UniVRM/releases/download/v0.115.0/VRM-0.115.0_7e05.unitypackage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0.png"/><Relationship Id="rId4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1.png"/><Relationship Id="rId4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youtube.com/watch?v=YdhgfMdK2j0" TargetMode="External"/><Relationship Id="rId4" Type="http://schemas.openxmlformats.org/officeDocument/2006/relationships/image" Target="../media/image5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9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4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6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2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7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9.png"/><Relationship Id="rId4" Type="http://schemas.openxmlformats.org/officeDocument/2006/relationships/image" Target="../media/image4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4.xml"/><Relationship Id="rId3" Type="http://schemas.openxmlformats.org/officeDocument/2006/relationships/hyperlink" Target="mailto:t111598001@ntut.org.tw" TargetMode="Externa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s://store.steampowered.com/app/1486350/" TargetMode="External"/><Relationship Id="rId4" Type="http://schemas.openxmlformats.org/officeDocument/2006/relationships/image" Target="../media/image34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5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6.png"/><Relationship Id="rId4" Type="http://schemas.openxmlformats.org/officeDocument/2006/relationships/image" Target="../media/image44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38.png"/><Relationship Id="rId4" Type="http://schemas.openxmlformats.org/officeDocument/2006/relationships/image" Target="../media/image5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41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4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FireDragonGameStudio/ARIndoorNavigation" TargetMode="External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GcDF1FrXIqA" TargetMode="External"/><Relationship Id="rId4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/>
          <p:nvPr>
            <p:ph type="ctrTitle"/>
          </p:nvPr>
        </p:nvSpPr>
        <p:spPr>
          <a:xfrm>
            <a:off x="967109" y="2274495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資料可視化</a:t>
            </a:r>
            <a:endParaRPr/>
          </a:p>
        </p:txBody>
      </p:sp>
      <p:sp>
        <p:nvSpPr>
          <p:cNvPr id="127" name="Google Shape;127;p6"/>
          <p:cNvSpPr txBox="1"/>
          <p:nvPr>
            <p:ph idx="1" type="body"/>
          </p:nvPr>
        </p:nvSpPr>
        <p:spPr>
          <a:xfrm>
            <a:off x="967109" y="3007096"/>
            <a:ext cx="10191320" cy="1153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ulish"/>
              <a:buNone/>
            </a:pPr>
            <a:r>
              <a:rPr lang="zh-TW"/>
              <a:t>HW07 - </a:t>
            </a:r>
            <a:r>
              <a:rPr lang="zh-TW"/>
              <a:t>移動紀錄可視化</a:t>
            </a:r>
            <a:endParaRPr/>
          </a:p>
        </p:txBody>
      </p:sp>
      <p:sp>
        <p:nvSpPr>
          <p:cNvPr id="128" name="Google Shape;128;p6"/>
          <p:cNvSpPr txBox="1"/>
          <p:nvPr>
            <p:ph idx="2" type="body"/>
          </p:nvPr>
        </p:nvSpPr>
        <p:spPr>
          <a:xfrm>
            <a:off x="967108" y="4572000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zh-TW"/>
              <a:t>林立森</a:t>
            </a:r>
            <a:endParaRPr/>
          </a:p>
        </p:txBody>
      </p:sp>
      <p:sp>
        <p:nvSpPr>
          <p:cNvPr id="129" name="Google Shape;129;p6"/>
          <p:cNvSpPr txBox="1"/>
          <p:nvPr>
            <p:ph idx="3" type="body"/>
          </p:nvPr>
        </p:nvSpPr>
        <p:spPr>
          <a:xfrm>
            <a:off x="967108" y="5025006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zh-TW"/>
              <a:t>國立臺北科技大學資訊工程系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使用方法</a:t>
            </a:r>
            <a:endParaRPr/>
          </a:p>
        </p:txBody>
      </p:sp>
      <p:sp>
        <p:nvSpPr>
          <p:cNvPr id="209" name="Google Shape;209;p5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0" name="Google Shape;210;p5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1" name="Google Shape;211;p5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608cc61e53_0_12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Import Unitypackage</a:t>
            </a:r>
            <a:endParaRPr/>
          </a:p>
        </p:txBody>
      </p:sp>
      <p:sp>
        <p:nvSpPr>
          <p:cNvPr id="218" name="Google Shape;218;g2608cc61e53_0_12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9" name="Google Shape;219;g2608cc61e53_0_12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20" name="Google Shape;220;g2608cc61e53_0_12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連結：</a:t>
            </a:r>
            <a:r>
              <a:rPr lang="zh-TW" u="sng">
                <a:solidFill>
                  <a:schemeClr val="hlink"/>
                </a:solidFill>
                <a:hlinkClick r:id="rId3"/>
              </a:rPr>
              <a:t>https://drive.google.com/file/d/1ujMFD8JUX5-Sb2BgRNbg_4Idh9fOQsbd/view?usp=sharing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622b71836e_0_377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開啟檔案</a:t>
            </a:r>
            <a:endParaRPr/>
          </a:p>
        </p:txBody>
      </p:sp>
      <p:sp>
        <p:nvSpPr>
          <p:cNvPr id="227" name="Google Shape;227;g2622b71836e_0_377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8" name="Google Shape;228;g2622b71836e_0_377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29" name="Google Shape;229;g2622b71836e_0_3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295" y="1499888"/>
            <a:ext cx="7815405" cy="4606726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2622b71836e_0_377"/>
          <p:cNvSpPr/>
          <p:nvPr/>
        </p:nvSpPr>
        <p:spPr>
          <a:xfrm>
            <a:off x="9147375" y="2127300"/>
            <a:ext cx="719100" cy="405300"/>
          </a:xfrm>
          <a:prstGeom prst="rect">
            <a:avLst/>
          </a:prstGeom>
          <a:noFill/>
          <a:ln cap="flat" cmpd="sng" w="38100">
            <a:solidFill>
              <a:srgbClr val="ED2C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622b71836e_0_387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開</a:t>
            </a:r>
            <a:r>
              <a:rPr lang="zh-TW"/>
              <a:t>新</a:t>
            </a:r>
            <a:r>
              <a:rPr lang="zh-TW"/>
              <a:t>檔案</a:t>
            </a:r>
            <a:endParaRPr/>
          </a:p>
        </p:txBody>
      </p:sp>
      <p:sp>
        <p:nvSpPr>
          <p:cNvPr id="237" name="Google Shape;237;g2622b71836e_0_387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38" name="Google Shape;238;g2622b71836e_0_387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39" name="Google Shape;239;g2622b71836e_0_387"/>
          <p:cNvPicPr preferRelativeResize="0"/>
          <p:nvPr/>
        </p:nvPicPr>
        <p:blipFill rotWithShape="1">
          <a:blip r:embed="rId3">
            <a:alphaModFix/>
          </a:blip>
          <a:srcRect b="0" l="228" r="228" t="0"/>
          <a:stretch/>
        </p:blipFill>
        <p:spPr>
          <a:xfrm>
            <a:off x="2188295" y="1499888"/>
            <a:ext cx="7815406" cy="46067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2622b71836e_0_387"/>
          <p:cNvSpPr/>
          <p:nvPr/>
        </p:nvSpPr>
        <p:spPr>
          <a:xfrm>
            <a:off x="3900050" y="3160550"/>
            <a:ext cx="3282000" cy="574200"/>
          </a:xfrm>
          <a:prstGeom prst="rect">
            <a:avLst/>
          </a:prstGeom>
          <a:noFill/>
          <a:ln cap="flat" cmpd="sng" w="38100">
            <a:solidFill>
              <a:srgbClr val="ED2C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2622b71836e_0_387"/>
          <p:cNvSpPr/>
          <p:nvPr/>
        </p:nvSpPr>
        <p:spPr>
          <a:xfrm>
            <a:off x="7384750" y="4974275"/>
            <a:ext cx="2451600" cy="574200"/>
          </a:xfrm>
          <a:prstGeom prst="rect">
            <a:avLst/>
          </a:prstGeom>
          <a:noFill/>
          <a:ln cap="flat" cmpd="sng" w="38100">
            <a:solidFill>
              <a:srgbClr val="ED2C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2622b71836e_0_387"/>
          <p:cNvSpPr/>
          <p:nvPr/>
        </p:nvSpPr>
        <p:spPr>
          <a:xfrm>
            <a:off x="9157500" y="5590825"/>
            <a:ext cx="790800" cy="574200"/>
          </a:xfrm>
          <a:prstGeom prst="rect">
            <a:avLst/>
          </a:prstGeom>
          <a:noFill/>
          <a:ln cap="flat" cmpd="sng" w="38100">
            <a:solidFill>
              <a:srgbClr val="ED2C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g2622b71836e_0_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6875" y="1602176"/>
            <a:ext cx="8182800" cy="4500574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2622b71836e_0_398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Import unitypackage</a:t>
            </a:r>
            <a:endParaRPr/>
          </a:p>
        </p:txBody>
      </p:sp>
      <p:sp>
        <p:nvSpPr>
          <p:cNvPr id="250" name="Google Shape;250;g2622b71836e_0_398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1" name="Google Shape;251;g2622b71836e_0_398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52" name="Google Shape;252;g2622b71836e_0_398"/>
          <p:cNvSpPr/>
          <p:nvPr/>
        </p:nvSpPr>
        <p:spPr>
          <a:xfrm>
            <a:off x="4629400" y="4467325"/>
            <a:ext cx="5368800" cy="1635300"/>
          </a:xfrm>
          <a:prstGeom prst="rect">
            <a:avLst/>
          </a:prstGeom>
          <a:noFill/>
          <a:ln cap="flat" cmpd="sng" w="38100">
            <a:solidFill>
              <a:srgbClr val="ED2C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g2622b71836e_0_3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589" y="3971425"/>
            <a:ext cx="1228725" cy="1143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4" name="Google Shape;254;g2622b71836e_0_398"/>
          <p:cNvCxnSpPr>
            <a:stCxn id="253" idx="3"/>
            <a:endCxn id="252" idx="1"/>
          </p:cNvCxnSpPr>
          <p:nvPr/>
        </p:nvCxnSpPr>
        <p:spPr>
          <a:xfrm>
            <a:off x="1574314" y="4542925"/>
            <a:ext cx="3055200" cy="742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2622b71836e_0_412"/>
          <p:cNvPicPr preferRelativeResize="0"/>
          <p:nvPr/>
        </p:nvPicPr>
        <p:blipFill rotWithShape="1">
          <a:blip r:embed="rId3">
            <a:alphaModFix/>
          </a:blip>
          <a:srcRect b="0" l="3600" r="3591" t="0"/>
          <a:stretch/>
        </p:blipFill>
        <p:spPr>
          <a:xfrm>
            <a:off x="2004600" y="1552963"/>
            <a:ext cx="8182800" cy="450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2622b71836e_0_412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Import unitypackage</a:t>
            </a:r>
            <a:endParaRPr/>
          </a:p>
        </p:txBody>
      </p:sp>
      <p:sp>
        <p:nvSpPr>
          <p:cNvPr id="262" name="Google Shape;262;g2622b71836e_0_412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63" name="Google Shape;263;g2622b71836e_0_412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64" name="Google Shape;264;g2622b71836e_0_412"/>
          <p:cNvSpPr/>
          <p:nvPr/>
        </p:nvSpPr>
        <p:spPr>
          <a:xfrm>
            <a:off x="7749450" y="4477425"/>
            <a:ext cx="293700" cy="234900"/>
          </a:xfrm>
          <a:prstGeom prst="rect">
            <a:avLst/>
          </a:prstGeom>
          <a:noFill/>
          <a:ln cap="flat" cmpd="sng" w="38100">
            <a:solidFill>
              <a:srgbClr val="ED2C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608cc61e53_0_21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基本場景</a:t>
            </a:r>
            <a:endParaRPr/>
          </a:p>
        </p:txBody>
      </p:sp>
      <p:sp>
        <p:nvSpPr>
          <p:cNvPr id="271" name="Google Shape;271;g2608cc61e53_0_21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72" name="Google Shape;272;g2608cc61e53_0_21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73" name="Google Shape;273;g2608cc61e53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000" y="1588236"/>
            <a:ext cx="10424024" cy="42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608cc61e53_0_3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Camera</a:t>
            </a:r>
            <a:r>
              <a:rPr lang="zh-TW"/>
              <a:t>控制CameraManagement.cs</a:t>
            </a:r>
            <a:endParaRPr/>
          </a:p>
        </p:txBody>
      </p:sp>
      <p:sp>
        <p:nvSpPr>
          <p:cNvPr id="280" name="Google Shape;280;g2608cc61e53_0_3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1" name="Google Shape;281;g2608cc61e53_0_3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82" name="Google Shape;282;g2608cc61e53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6288" y="1809925"/>
            <a:ext cx="9519425" cy="504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614a8f8aa1_0_1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Camera控制</a:t>
            </a:r>
            <a:endParaRPr/>
          </a:p>
        </p:txBody>
      </p:sp>
      <p:sp>
        <p:nvSpPr>
          <p:cNvPr id="289" name="Google Shape;289;g2614a8f8aa1_0_1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90" name="Google Shape;290;g2614a8f8aa1_0_1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91" name="Google Shape;291;g2614a8f8aa1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614900"/>
            <a:ext cx="12039598" cy="362820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2614a8f8aa1_0_1"/>
          <p:cNvSpPr/>
          <p:nvPr/>
        </p:nvSpPr>
        <p:spPr>
          <a:xfrm>
            <a:off x="172200" y="2269125"/>
            <a:ext cx="1752600" cy="6381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2614a8f8aa1_0_1"/>
          <p:cNvSpPr/>
          <p:nvPr/>
        </p:nvSpPr>
        <p:spPr>
          <a:xfrm>
            <a:off x="9275775" y="2674325"/>
            <a:ext cx="2840100" cy="16308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g2614a8f8aa1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63" y="1389664"/>
            <a:ext cx="11864273" cy="4200124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2614a8f8aa1_0_13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JsonLoader</a:t>
            </a:r>
            <a:endParaRPr/>
          </a:p>
        </p:txBody>
      </p:sp>
      <p:sp>
        <p:nvSpPr>
          <p:cNvPr id="301" name="Google Shape;301;g2614a8f8aa1_0_13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02" name="Google Shape;302;g2614a8f8aa1_0_13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03" name="Google Shape;303;g2614a8f8aa1_0_13"/>
          <p:cNvSpPr/>
          <p:nvPr/>
        </p:nvSpPr>
        <p:spPr>
          <a:xfrm>
            <a:off x="243125" y="2157675"/>
            <a:ext cx="1752600" cy="1620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目錄</a:t>
            </a:r>
            <a:endParaRPr/>
          </a:p>
        </p:txBody>
      </p:sp>
      <p:sp>
        <p:nvSpPr>
          <p:cNvPr id="135" name="Google Shape;135;p7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ulish"/>
              <a:buNone/>
            </a:pPr>
            <a:r>
              <a:t/>
            </a:r>
            <a:endParaRPr/>
          </a:p>
        </p:txBody>
      </p:sp>
      <p:sp>
        <p:nvSpPr>
          <p:cNvPr id="136" name="Google Shape;136;p7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37" name="Google Shape;137;p7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614a8f8aa1_0_24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ReadJson.cs</a:t>
            </a:r>
            <a:endParaRPr/>
          </a:p>
        </p:txBody>
      </p:sp>
      <p:sp>
        <p:nvSpPr>
          <p:cNvPr id="310" name="Google Shape;310;g2614a8f8aa1_0_24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1" name="Google Shape;311;g2614a8f8aa1_0_24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12" name="Google Shape;312;g2614a8f8aa1_0_24"/>
          <p:cNvSpPr/>
          <p:nvPr/>
        </p:nvSpPr>
        <p:spPr>
          <a:xfrm>
            <a:off x="243125" y="2157675"/>
            <a:ext cx="1752600" cy="1620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g2614a8f8aa1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50" y="1722248"/>
            <a:ext cx="12000900" cy="470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g2614a8f8aa1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00" y="1608875"/>
            <a:ext cx="12057798" cy="4088674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g2614a8f8aa1_0_34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Visitors</a:t>
            </a:r>
            <a:endParaRPr/>
          </a:p>
        </p:txBody>
      </p:sp>
      <p:sp>
        <p:nvSpPr>
          <p:cNvPr id="321" name="Google Shape;321;g2614a8f8aa1_0_34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22" name="Google Shape;322;g2614a8f8aa1_0_34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23" name="Google Shape;323;g2614a8f8aa1_0_34"/>
          <p:cNvSpPr/>
          <p:nvPr/>
        </p:nvSpPr>
        <p:spPr>
          <a:xfrm>
            <a:off x="151950" y="2522350"/>
            <a:ext cx="1752600" cy="1620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2614a8f8aa1_0_34"/>
          <p:cNvSpPr/>
          <p:nvPr/>
        </p:nvSpPr>
        <p:spPr>
          <a:xfrm>
            <a:off x="9275775" y="3063800"/>
            <a:ext cx="2849100" cy="7653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614a8f8aa1_0_47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VisitorMove.cs</a:t>
            </a:r>
            <a:endParaRPr/>
          </a:p>
        </p:txBody>
      </p:sp>
      <p:sp>
        <p:nvSpPr>
          <p:cNvPr id="331" name="Google Shape;331;g2614a8f8aa1_0_47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32" name="Google Shape;332;g2614a8f8aa1_0_47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33" name="Google Shape;333;g2614a8f8aa1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8175" y="1439650"/>
            <a:ext cx="8259527" cy="5359076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g2614a8f8aa1_0_47"/>
          <p:cNvSpPr txBox="1"/>
          <p:nvPr/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60行可以調整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播放速度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35" name="Google Shape;335;g2614a8f8aa1_0_47"/>
          <p:cNvSpPr/>
          <p:nvPr/>
        </p:nvSpPr>
        <p:spPr>
          <a:xfrm>
            <a:off x="5763950" y="6034175"/>
            <a:ext cx="324300" cy="1731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622b71836e_0_8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下載UniVRM Package</a:t>
            </a:r>
            <a:endParaRPr/>
          </a:p>
        </p:txBody>
      </p:sp>
      <p:sp>
        <p:nvSpPr>
          <p:cNvPr id="342" name="Google Shape;342;g2622b71836e_0_8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43" name="Google Shape;343;g2622b71836e_0_8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44" name="Google Shape;344;g2622b71836e_0_8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連結：</a:t>
            </a:r>
            <a:r>
              <a:rPr lang="zh-TW" u="sng">
                <a:solidFill>
                  <a:schemeClr val="hlink"/>
                </a:solidFill>
                <a:hlinkClick r:id="rId3"/>
              </a:rPr>
              <a:t>https://github.com/vrm-c/UniVRM/releases/download/v0.115.0/VRM-0.115.0_7e05.unitypackage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622b71836e_0_88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Unity匯入UniVRM套件</a:t>
            </a:r>
            <a:endParaRPr/>
          </a:p>
        </p:txBody>
      </p:sp>
      <p:sp>
        <p:nvSpPr>
          <p:cNvPr id="351" name="Google Shape;351;g2622b71836e_0_88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52" name="Google Shape;352;g2622b71836e_0_88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53" name="Google Shape;353;g2622b71836e_0_88"/>
          <p:cNvPicPr preferRelativeResize="0"/>
          <p:nvPr/>
        </p:nvPicPr>
        <p:blipFill rotWithShape="1">
          <a:blip r:embed="rId3">
            <a:alphaModFix/>
          </a:blip>
          <a:srcRect b="20065" l="26227" r="30981" t="22090"/>
          <a:stretch/>
        </p:blipFill>
        <p:spPr>
          <a:xfrm>
            <a:off x="1842346" y="3611001"/>
            <a:ext cx="760067" cy="990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g2622b71836e_0_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03387" y="1445483"/>
            <a:ext cx="6108626" cy="53213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5" name="Google Shape;355;g2622b71836e_0_88"/>
          <p:cNvCxnSpPr>
            <a:stCxn id="353" idx="3"/>
            <a:endCxn id="354" idx="1"/>
          </p:cNvCxnSpPr>
          <p:nvPr/>
        </p:nvCxnSpPr>
        <p:spPr>
          <a:xfrm>
            <a:off x="2602413" y="4106184"/>
            <a:ext cx="23010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622b71836e_0_154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Unity匯入UniVRM套件</a:t>
            </a:r>
            <a:endParaRPr/>
          </a:p>
        </p:txBody>
      </p:sp>
      <p:sp>
        <p:nvSpPr>
          <p:cNvPr id="362" name="Google Shape;362;g2622b71836e_0_154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63" name="Google Shape;363;g2622b71836e_0_154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64" name="Google Shape;364;g2622b71836e_0_154"/>
          <p:cNvPicPr preferRelativeResize="0"/>
          <p:nvPr/>
        </p:nvPicPr>
        <p:blipFill rotWithShape="1">
          <a:blip r:embed="rId3">
            <a:alphaModFix/>
          </a:blip>
          <a:srcRect b="47296" l="0" r="47157" t="0"/>
          <a:stretch/>
        </p:blipFill>
        <p:spPr>
          <a:xfrm>
            <a:off x="207800" y="1496108"/>
            <a:ext cx="11776400" cy="5126473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g2622b71836e_0_154"/>
          <p:cNvSpPr txBox="1"/>
          <p:nvPr/>
        </p:nvSpPr>
        <p:spPr>
          <a:xfrm>
            <a:off x="2543367" y="2813675"/>
            <a:ext cx="3802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zh-TW" sz="2300" u="none" cap="none" strike="noStrike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匯入成功後上方工具列會多出UniGLTF 及 VRM</a:t>
            </a:r>
            <a:endParaRPr b="1" i="0" sz="2300" u="none" cap="none" strike="noStrike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622b71836e_0_296"/>
          <p:cNvSpPr txBox="1"/>
          <p:nvPr>
            <p:ph idx="1" type="body"/>
          </p:nvPr>
        </p:nvSpPr>
        <p:spPr>
          <a:xfrm>
            <a:off x="554133" y="2048844"/>
            <a:ext cx="15147600" cy="60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371" name="Google Shape;371;g2622b71836e_0_2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36633"/>
            <a:ext cx="12192000" cy="5321369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2622b71836e_0_296"/>
          <p:cNvSpPr txBox="1"/>
          <p:nvPr/>
        </p:nvSpPr>
        <p:spPr>
          <a:xfrm>
            <a:off x="8100033" y="1708833"/>
            <a:ext cx="4092000" cy="5148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3" name="Google Shape;373;g2622b71836e_0_296"/>
          <p:cNvCxnSpPr>
            <a:stCxn id="374" idx="3"/>
            <a:endCxn id="372" idx="1"/>
          </p:cNvCxnSpPr>
          <p:nvPr/>
        </p:nvCxnSpPr>
        <p:spPr>
          <a:xfrm>
            <a:off x="6416667" y="3438150"/>
            <a:ext cx="1683300" cy="845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374" name="Google Shape;374;g2622b71836e_0_296"/>
          <p:cNvSpPr txBox="1"/>
          <p:nvPr/>
        </p:nvSpPr>
        <p:spPr>
          <a:xfrm>
            <a:off x="3305067" y="2961000"/>
            <a:ext cx="3111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lang="zh-TW" sz="23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直接將.vrm拉到Assets裡面</a:t>
            </a:r>
            <a:endParaRPr b="1" i="0" sz="2300" u="none" cap="none" strike="noStrike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75" name="Google Shape;375;g2622b71836e_0_296"/>
          <p:cNvSpPr txBox="1"/>
          <p:nvPr/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300">
                <a:solidFill>
                  <a:srgbClr val="432FA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Unity匯入Vrm角色</a:t>
            </a:r>
            <a:endParaRPr b="1" sz="4300">
              <a:solidFill>
                <a:srgbClr val="432FA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622b71836e_0_355"/>
          <p:cNvSpPr txBox="1"/>
          <p:nvPr/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300">
                <a:solidFill>
                  <a:srgbClr val="432FA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角色學號顯示設定</a:t>
            </a:r>
            <a:endParaRPr b="1" sz="4300">
              <a:solidFill>
                <a:srgbClr val="432FA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81" name="Google Shape;381;g2622b71836e_0_355"/>
          <p:cNvSpPr txBox="1"/>
          <p:nvPr/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先將匯入好的模型拉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到Hierarchy視窗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82" name="Google Shape;382;g2622b71836e_0_355"/>
          <p:cNvSpPr txBox="1"/>
          <p:nvPr/>
        </p:nvSpPr>
        <p:spPr>
          <a:xfrm>
            <a:off x="8590225" y="5927075"/>
            <a:ext cx="537000" cy="6978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g2622b71836e_0_3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8187" y="1399125"/>
            <a:ext cx="7392326" cy="553082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g2622b71836e_0_355"/>
          <p:cNvSpPr txBox="1"/>
          <p:nvPr/>
        </p:nvSpPr>
        <p:spPr>
          <a:xfrm>
            <a:off x="5855125" y="5551225"/>
            <a:ext cx="496200" cy="614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g2622b71836e_0_355"/>
          <p:cNvSpPr/>
          <p:nvPr/>
        </p:nvSpPr>
        <p:spPr>
          <a:xfrm rot="-945002">
            <a:off x="5784242" y="3667031"/>
            <a:ext cx="374667" cy="1863939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g2622b71836e_0_4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039" y="1618600"/>
            <a:ext cx="7419961" cy="5239401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g2622b71836e_0_440"/>
          <p:cNvSpPr txBox="1"/>
          <p:nvPr/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300">
                <a:solidFill>
                  <a:srgbClr val="432FA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角色學號顯示設定</a:t>
            </a:r>
            <a:endParaRPr b="1" sz="4300">
              <a:solidFill>
                <a:srgbClr val="432FA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92" name="Google Shape;392;g2622b71836e_0_440"/>
          <p:cNvSpPr txBox="1"/>
          <p:nvPr/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Hierarchy視窗右鍵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UI-&gt;Text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-&gt;TextMeshPro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記得Import TMP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93" name="Google Shape;393;g2622b71836e_0_440"/>
          <p:cNvSpPr txBox="1"/>
          <p:nvPr/>
        </p:nvSpPr>
        <p:spPr>
          <a:xfrm>
            <a:off x="5355850" y="4904025"/>
            <a:ext cx="1299300" cy="162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g2622b71836e_0_440"/>
          <p:cNvSpPr txBox="1"/>
          <p:nvPr/>
        </p:nvSpPr>
        <p:spPr>
          <a:xfrm>
            <a:off x="6592375" y="5015375"/>
            <a:ext cx="1167300" cy="162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g2622b71836e_0_4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" y="4811100"/>
            <a:ext cx="5007849" cy="20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g2622b71836e_0_440"/>
          <p:cNvSpPr txBox="1"/>
          <p:nvPr/>
        </p:nvSpPr>
        <p:spPr>
          <a:xfrm>
            <a:off x="48200" y="5707600"/>
            <a:ext cx="4959600" cy="33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g263210297ab_1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625" y="2404950"/>
            <a:ext cx="11621373" cy="445305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g263210297ab_1_13"/>
          <p:cNvSpPr txBox="1"/>
          <p:nvPr/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300">
                <a:solidFill>
                  <a:srgbClr val="432FA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角色學號顯示設定</a:t>
            </a:r>
            <a:endParaRPr b="1" sz="4300">
              <a:solidFill>
                <a:srgbClr val="432FA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03" name="Google Shape;403;g263210297ab_1_13"/>
          <p:cNvSpPr txBox="1"/>
          <p:nvPr/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將文字設定到角色的上方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404" name="Google Shape;404;g263210297ab_1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0500" y="2404945"/>
            <a:ext cx="12192002" cy="5098011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g263210297ab_1_13"/>
          <p:cNvSpPr txBox="1"/>
          <p:nvPr/>
        </p:nvSpPr>
        <p:spPr>
          <a:xfrm>
            <a:off x="9296625" y="4669925"/>
            <a:ext cx="2763600" cy="162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7d6837bbd2_0_8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Demo</a:t>
            </a:r>
            <a:r>
              <a:rPr lang="zh-TW"/>
              <a:t>影片</a:t>
            </a:r>
            <a:endParaRPr/>
          </a:p>
        </p:txBody>
      </p:sp>
      <p:sp>
        <p:nvSpPr>
          <p:cNvPr id="144" name="Google Shape;144;g27d6837bbd2_0_8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5" name="Google Shape;145;g27d6837bbd2_0_8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46" name="Google Shape;146;g27d6837bbd2_0_8" title="Demo hw07 StrongBaseLin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2301" y="1521875"/>
            <a:ext cx="8747400" cy="492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622b71836e_0_449"/>
          <p:cNvSpPr txBox="1"/>
          <p:nvPr/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300">
                <a:solidFill>
                  <a:srgbClr val="432FA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角色學號顯示設定</a:t>
            </a:r>
            <a:endParaRPr b="1" sz="4300">
              <a:solidFill>
                <a:srgbClr val="432FA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11" name="Google Shape;411;g2622b71836e_0_449"/>
          <p:cNvSpPr txBox="1"/>
          <p:nvPr/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在設定好學號後的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角色更改名子後拉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回Assets中，並且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刪掉Hierachy中的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角色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12" name="Google Shape;412;g2622b71836e_0_449"/>
          <p:cNvSpPr txBox="1"/>
          <p:nvPr/>
        </p:nvSpPr>
        <p:spPr>
          <a:xfrm>
            <a:off x="9296625" y="4669925"/>
            <a:ext cx="2763600" cy="162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3" name="Google Shape;413;g2622b71836e_0_4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4599" y="1618600"/>
            <a:ext cx="8408300" cy="5222001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g2622b71836e_0_449"/>
          <p:cNvSpPr txBox="1"/>
          <p:nvPr/>
        </p:nvSpPr>
        <p:spPr>
          <a:xfrm>
            <a:off x="4001350" y="2329900"/>
            <a:ext cx="1803000" cy="162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2622b71836e_0_449"/>
          <p:cNvSpPr/>
          <p:nvPr/>
        </p:nvSpPr>
        <p:spPr>
          <a:xfrm rot="7911046">
            <a:off x="6369139" y="1940153"/>
            <a:ext cx="374554" cy="4877857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g2622b71836e_0_449"/>
          <p:cNvSpPr txBox="1"/>
          <p:nvPr/>
        </p:nvSpPr>
        <p:spPr>
          <a:xfrm>
            <a:off x="8914825" y="6037925"/>
            <a:ext cx="607500" cy="6378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g2622b71836e_0_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500" y="2221005"/>
            <a:ext cx="10954998" cy="4636996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g2622b71836e_0_458"/>
          <p:cNvSpPr txBox="1"/>
          <p:nvPr/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300">
                <a:solidFill>
                  <a:srgbClr val="432FA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角色學號顯示設定</a:t>
            </a:r>
            <a:endParaRPr b="1" sz="4300">
              <a:solidFill>
                <a:srgbClr val="432FA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23" name="Google Shape;423;g2622b71836e_0_458"/>
          <p:cNvSpPr txBox="1"/>
          <p:nvPr/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點擊Visitors，將自己製作的角色拉到Vistor Prefa</a:t>
            </a: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b</a:t>
            </a:r>
            <a:endParaRPr sz="27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24" name="Google Shape;424;g2622b71836e_0_458"/>
          <p:cNvSpPr txBox="1"/>
          <p:nvPr/>
        </p:nvSpPr>
        <p:spPr>
          <a:xfrm>
            <a:off x="618500" y="3018750"/>
            <a:ext cx="809700" cy="162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g2622b71836e_0_458"/>
          <p:cNvSpPr txBox="1"/>
          <p:nvPr/>
        </p:nvSpPr>
        <p:spPr>
          <a:xfrm>
            <a:off x="7131500" y="6220275"/>
            <a:ext cx="516600" cy="526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2622b71836e_0_458"/>
          <p:cNvSpPr txBox="1"/>
          <p:nvPr/>
        </p:nvSpPr>
        <p:spPr>
          <a:xfrm>
            <a:off x="9046525" y="3910175"/>
            <a:ext cx="2526900" cy="111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g2a107f83ad9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399125"/>
            <a:ext cx="1195334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g2a107f83ad9_0_43"/>
          <p:cNvSpPr txBox="1"/>
          <p:nvPr/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300">
                <a:solidFill>
                  <a:srgbClr val="432FA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角色</a:t>
            </a:r>
            <a:r>
              <a:rPr b="1" lang="zh-TW" sz="4300">
                <a:solidFill>
                  <a:srgbClr val="432FA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動作設定</a:t>
            </a:r>
            <a:endParaRPr b="1" sz="4300">
              <a:solidFill>
                <a:srgbClr val="432FA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33" name="Google Shape;433;g2a107f83ad9_0_43"/>
          <p:cNvSpPr txBox="1"/>
          <p:nvPr/>
        </p:nvSpPr>
        <p:spPr>
          <a:xfrm>
            <a:off x="3088450" y="6331800"/>
            <a:ext cx="609600" cy="719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g2a107f83ad9_0_43"/>
          <p:cNvSpPr txBox="1"/>
          <p:nvPr/>
        </p:nvSpPr>
        <p:spPr>
          <a:xfrm>
            <a:off x="7804650" y="2217425"/>
            <a:ext cx="3979500" cy="225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622b71836e_0_432"/>
          <p:cNvSpPr txBox="1"/>
          <p:nvPr/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300">
                <a:solidFill>
                  <a:srgbClr val="432FA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資料放置位置</a:t>
            </a:r>
            <a:endParaRPr b="1" sz="4300">
              <a:solidFill>
                <a:srgbClr val="432FA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440" name="Google Shape;440;g2622b71836e_0_4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616287"/>
            <a:ext cx="12192001" cy="3505926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g2622b71836e_0_432"/>
          <p:cNvSpPr txBox="1"/>
          <p:nvPr/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在Assets底下新增Data資料夾，並且把</a:t>
            </a:r>
            <a:r>
              <a:rPr lang="zh-TW" sz="27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userLocationData.json</a:t>
            </a:r>
            <a:endParaRPr sz="27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放進去</a:t>
            </a:r>
            <a:r>
              <a:rPr lang="zh-TW" sz="2700">
                <a:latin typeface="Microsoft JhengHei"/>
                <a:ea typeface="Microsoft JhengHei"/>
                <a:cs typeface="Microsoft JhengHei"/>
                <a:sym typeface="Microsoft JhengHei"/>
              </a:rPr>
              <a:t>，執行程式會依照裡面的檔案數量去生成人物，並且在3D場景中回放移動路徑。</a:t>
            </a:r>
            <a:endParaRPr sz="27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7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評分標準</a:t>
            </a:r>
            <a:endParaRPr/>
          </a:p>
        </p:txBody>
      </p:sp>
      <p:sp>
        <p:nvSpPr>
          <p:cNvPr id="447" name="Google Shape;447;p37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48" name="Google Shape;448;p37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49" name="Google Shape;449;p37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8"/>
          <p:cNvSpPr txBox="1"/>
          <p:nvPr>
            <p:ph type="ctrTitle"/>
          </p:nvPr>
        </p:nvSpPr>
        <p:spPr>
          <a:xfrm>
            <a:off x="953359" y="824935"/>
            <a:ext cx="8747531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評分標準</a:t>
            </a:r>
            <a:endParaRPr/>
          </a:p>
        </p:txBody>
      </p:sp>
      <p:sp>
        <p:nvSpPr>
          <p:cNvPr id="455" name="Google Shape;455;p38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56" name="Google Shape;456;p38"/>
          <p:cNvSpPr txBox="1"/>
          <p:nvPr>
            <p:ph idx="2" type="body"/>
          </p:nvPr>
        </p:nvSpPr>
        <p:spPr>
          <a:xfrm>
            <a:off x="954088" y="1618596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400"/>
              <a:buChar char="●"/>
            </a:pPr>
            <a:r>
              <a:rPr b="1" lang="zh-TW" sz="2400">
                <a:solidFill>
                  <a:srgbClr val="00B050"/>
                </a:solidFill>
                <a:latin typeface="Mulish"/>
                <a:ea typeface="Mulish"/>
                <a:cs typeface="Mulish"/>
                <a:sym typeface="Mulish"/>
              </a:rPr>
              <a:t>Simple baseline (</a:t>
            </a:r>
            <a:r>
              <a:rPr b="1" lang="zh-TW" sz="2400">
                <a:solidFill>
                  <a:srgbClr val="00B050"/>
                </a:solidFill>
                <a:latin typeface="Mulish"/>
                <a:ea typeface="Mulish"/>
                <a:cs typeface="Mulish"/>
                <a:sym typeface="Mulish"/>
              </a:rPr>
              <a:t>3</a:t>
            </a:r>
            <a:r>
              <a:rPr b="1" lang="zh-TW" sz="2400">
                <a:solidFill>
                  <a:srgbClr val="00B050"/>
                </a:solidFill>
                <a:latin typeface="Mulish"/>
                <a:ea typeface="Mulish"/>
                <a:cs typeface="Mulish"/>
                <a:sym typeface="Mulish"/>
              </a:rPr>
              <a:t>pt)</a:t>
            </a:r>
            <a:endParaRPr/>
          </a:p>
          <a:p>
            <a:pPr indent="-33432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100"/>
              <a:buChar char="●"/>
            </a:pPr>
            <a:r>
              <a:rPr b="1" lang="zh-TW" sz="21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將Unitypackage放入Unity中(2pt)</a:t>
            </a:r>
            <a:endParaRPr b="1" sz="2100">
              <a:solidFill>
                <a:srgbClr val="00B05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432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100"/>
              <a:buFont typeface="Microsoft JhengHei"/>
              <a:buChar char="●"/>
            </a:pPr>
            <a:r>
              <a:rPr b="1" lang="zh-TW" sz="21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透過Vroid製作人物用來代表場景中的角色(1pt)</a:t>
            </a:r>
            <a:endParaRPr b="1" sz="2100">
              <a:solidFill>
                <a:srgbClr val="00B05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●"/>
            </a:pPr>
            <a:r>
              <a:rPr b="1" lang="zh-TW" sz="2400">
                <a:solidFill>
                  <a:srgbClr val="FF0000"/>
                </a:solidFill>
                <a:latin typeface="Mulish"/>
                <a:ea typeface="Mulish"/>
                <a:cs typeface="Mulish"/>
                <a:sym typeface="Mulish"/>
              </a:rPr>
              <a:t>Medium baseline (</a:t>
            </a:r>
            <a:r>
              <a:rPr b="1" lang="zh-TW" sz="2400">
                <a:solidFill>
                  <a:srgbClr val="FF0000"/>
                </a:solidFill>
                <a:latin typeface="Mulish"/>
                <a:ea typeface="Mulish"/>
                <a:cs typeface="Mulish"/>
                <a:sym typeface="Mulish"/>
              </a:rPr>
              <a:t>5</a:t>
            </a:r>
            <a:r>
              <a:rPr b="1" lang="zh-TW" sz="2400">
                <a:solidFill>
                  <a:srgbClr val="FF0000"/>
                </a:solidFill>
                <a:latin typeface="Mulish"/>
                <a:ea typeface="Mulish"/>
                <a:cs typeface="Mulish"/>
                <a:sym typeface="Mulish"/>
              </a:rPr>
              <a:t>pt)</a:t>
            </a:r>
            <a:endParaRPr/>
          </a:p>
          <a:p>
            <a:pPr indent="-33432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Char char="●"/>
            </a:pPr>
            <a:r>
              <a:rPr b="1" lang="zh-TW" sz="21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在Unity場景(師大美術館)上顯示出自己的移動路徑 (1pt)</a:t>
            </a:r>
            <a:endParaRPr b="1" sz="210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432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Font typeface="Microsoft JhengHei"/>
              <a:buChar char="●"/>
            </a:pPr>
            <a:r>
              <a:rPr b="1" lang="zh-TW" sz="21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將組員(8人)的移動路徑在Unity場景(師大美術館)上顯示(2pt)</a:t>
            </a:r>
            <a:endParaRPr b="1" sz="210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432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Font typeface="Microsoft JhengHei"/>
              <a:buChar char="●"/>
            </a:pPr>
            <a:r>
              <a:rPr b="1" lang="zh-TW" sz="21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每個人物模型上顯示出組員的學號(2pt)</a:t>
            </a:r>
            <a:endParaRPr b="1" sz="210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Char char="●"/>
            </a:pPr>
            <a:r>
              <a:rPr b="1" lang="zh-TW" sz="2400">
                <a:solidFill>
                  <a:srgbClr val="7030A0"/>
                </a:solidFill>
                <a:latin typeface="Mulish"/>
                <a:ea typeface="Mulish"/>
                <a:cs typeface="Mulish"/>
                <a:sym typeface="Mulish"/>
              </a:rPr>
              <a:t>Strong baseline (2pt)</a:t>
            </a:r>
            <a:endParaRPr b="1" sz="2100">
              <a:solidFill>
                <a:srgbClr val="7030A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432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100"/>
              <a:buFont typeface="Microsoft JhengHei"/>
              <a:buChar char="●"/>
            </a:pPr>
            <a:r>
              <a:rPr b="1" lang="zh-TW" sz="2100">
                <a:solidFill>
                  <a:srgbClr val="7030A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熱力圖、泡泡圖、有向圖(2pt)</a:t>
            </a:r>
            <a:endParaRPr b="1" sz="2100">
              <a:solidFill>
                <a:srgbClr val="7030A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57" name="Google Shape;457;p38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作業說明</a:t>
            </a:r>
            <a:endParaRPr/>
          </a:p>
        </p:txBody>
      </p:sp>
      <p:sp>
        <p:nvSpPr>
          <p:cNvPr id="463" name="Google Shape;463;p39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64" name="Google Shape;464;p39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65" name="Google Shape;465;p39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40"/>
          <p:cNvSpPr txBox="1"/>
          <p:nvPr>
            <p:ph type="ctrTitle"/>
          </p:nvPr>
        </p:nvSpPr>
        <p:spPr>
          <a:xfrm>
            <a:off x="953359" y="824935"/>
            <a:ext cx="8747531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00B050"/>
                </a:solidFill>
              </a:rPr>
              <a:t>Simple baseline (2pt)</a:t>
            </a:r>
            <a:endParaRPr/>
          </a:p>
        </p:txBody>
      </p:sp>
      <p:sp>
        <p:nvSpPr>
          <p:cNvPr id="472" name="Google Shape;472;p40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73" name="Google Shape;473;p40"/>
          <p:cNvSpPr txBox="1"/>
          <p:nvPr>
            <p:ph idx="2" type="body"/>
          </p:nvPr>
        </p:nvSpPr>
        <p:spPr>
          <a:xfrm>
            <a:off x="954088" y="1618596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432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100"/>
              <a:buChar char="●"/>
            </a:pPr>
            <a:r>
              <a:rPr b="1" lang="zh-TW" sz="21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將Unitypackage放入Unity中(2pt)</a:t>
            </a:r>
            <a:endParaRPr>
              <a:solidFill>
                <a:srgbClr val="00B050"/>
              </a:solidFill>
            </a:endParaRPr>
          </a:p>
        </p:txBody>
      </p:sp>
      <p:sp>
        <p:nvSpPr>
          <p:cNvPr id="474" name="Google Shape;474;p40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75" name="Google Shape;47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275" y="2319749"/>
            <a:ext cx="10171400" cy="416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622b71836e_0_36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g2622b71836e_0_367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00B050"/>
                </a:solidFill>
              </a:rPr>
              <a:t>Simple baseline (1pt)</a:t>
            </a:r>
            <a:endParaRPr/>
          </a:p>
        </p:txBody>
      </p:sp>
      <p:sp>
        <p:nvSpPr>
          <p:cNvPr id="482" name="Google Shape;482;g2622b71836e_0_367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83" name="Google Shape;483;g2622b71836e_0_367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100"/>
              <a:buChar char="●"/>
            </a:pPr>
            <a:r>
              <a:rPr b="1" lang="zh-TW" sz="21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透過Vroid製作人物用來代表場景中的角色(1pt)</a:t>
            </a:r>
            <a:endParaRPr>
              <a:solidFill>
                <a:srgbClr val="00B050"/>
              </a:solidFill>
            </a:endParaRPr>
          </a:p>
        </p:txBody>
      </p:sp>
      <p:sp>
        <p:nvSpPr>
          <p:cNvPr id="484" name="Google Shape;484;g2622b71836e_0_367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85" name="Google Shape;485;g2622b71836e_0_3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9940" y="2353273"/>
            <a:ext cx="8452123" cy="408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41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FF0000"/>
                </a:solidFill>
              </a:rPr>
              <a:t>Medium baseline (5pt)</a:t>
            </a:r>
            <a:endParaRPr/>
          </a:p>
        </p:txBody>
      </p:sp>
      <p:sp>
        <p:nvSpPr>
          <p:cNvPr id="492" name="Google Shape;492;p41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93" name="Google Shape;493;p41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Char char="•"/>
            </a:pPr>
            <a:r>
              <a:rPr b="1" lang="zh-TW" sz="2100">
                <a:solidFill>
                  <a:srgbClr val="FF0000"/>
                </a:solidFill>
              </a:rPr>
              <a:t>在Unity場景(師大美術館)上顯示出自己的移動路徑 (1pt)</a:t>
            </a:r>
            <a:endParaRPr b="1" sz="2100">
              <a:solidFill>
                <a:srgbClr val="FF0000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Font typeface="Microsoft JhengHei"/>
              <a:buChar char="•"/>
            </a:pPr>
            <a:r>
              <a:rPr b="1" lang="zh-TW" sz="2100">
                <a:solidFill>
                  <a:srgbClr val="FF0000"/>
                </a:solidFill>
              </a:rPr>
              <a:t>將組員(8人)的移動路徑在Unity場景(師大美術館)上顯示(2pt)</a:t>
            </a:r>
            <a:endParaRPr b="1" sz="2100">
              <a:solidFill>
                <a:srgbClr val="FF0000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Font typeface="Microsoft JhengHei"/>
              <a:buChar char="•"/>
            </a:pPr>
            <a:r>
              <a:rPr b="1" lang="zh-TW" sz="2100">
                <a:solidFill>
                  <a:srgbClr val="FF0000"/>
                </a:solidFill>
              </a:rPr>
              <a:t>每個人物模型上顯示出組員的學號(2pt)</a:t>
            </a:r>
            <a:endParaRPr b="1" sz="2400">
              <a:solidFill>
                <a:srgbClr val="FF0000"/>
              </a:solidFill>
            </a:endParaRPr>
          </a:p>
        </p:txBody>
      </p:sp>
      <p:sp>
        <p:nvSpPr>
          <p:cNvPr id="494" name="Google Shape;494;p41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495" name="Google Shape;49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7375" y="3141350"/>
            <a:ext cx="8797249" cy="365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"/>
          <p:cNvSpPr txBox="1"/>
          <p:nvPr>
            <p:ph type="ctrTitle"/>
          </p:nvPr>
        </p:nvSpPr>
        <p:spPr>
          <a:xfrm>
            <a:off x="953359" y="824935"/>
            <a:ext cx="8747531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目錄</a:t>
            </a:r>
            <a:endParaRPr/>
          </a:p>
        </p:txBody>
      </p:sp>
      <p:sp>
        <p:nvSpPr>
          <p:cNvPr id="152" name="Google Shape;152;p1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3" name="Google Shape;153;p1"/>
          <p:cNvSpPr txBox="1"/>
          <p:nvPr>
            <p:ph idx="2" type="body"/>
          </p:nvPr>
        </p:nvSpPr>
        <p:spPr>
          <a:xfrm>
            <a:off x="954088" y="1618596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資料來源</a:t>
            </a:r>
            <a:endParaRPr/>
          </a:p>
          <a:p>
            <a:pPr indent="-457200" lvl="0" marL="6858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使用方法</a:t>
            </a:r>
            <a:endParaRPr/>
          </a:p>
          <a:p>
            <a:pPr indent="-457200" lvl="0" marL="6858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評分標準</a:t>
            </a:r>
            <a:endParaRPr/>
          </a:p>
          <a:p>
            <a:pPr indent="-457200" lvl="0" marL="6858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作業說明</a:t>
            </a:r>
            <a:endParaRPr/>
          </a:p>
          <a:p>
            <a:pPr indent="-457200" lvl="0" marL="6858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繳交資訊</a:t>
            </a:r>
            <a:endParaRPr/>
          </a:p>
        </p:txBody>
      </p:sp>
      <p:sp>
        <p:nvSpPr>
          <p:cNvPr id="154" name="Google Shape;154;p1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639fe04fcf_46_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g2639fe04fcf_46_1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FF0000"/>
                </a:solidFill>
              </a:rPr>
              <a:t>Medium baseline (5pt)</a:t>
            </a:r>
            <a:endParaRPr/>
          </a:p>
        </p:txBody>
      </p:sp>
      <p:sp>
        <p:nvSpPr>
          <p:cNvPr id="502" name="Google Shape;502;g2639fe04fcf_46_1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03" name="Google Shape;503;g2639fe04fcf_46_10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100">
                <a:solidFill>
                  <a:srgbClr val="FF0000"/>
                </a:solidFill>
              </a:rPr>
              <a:t>如果沒有要做</a:t>
            </a:r>
            <a:r>
              <a:rPr b="1" lang="zh-TW" sz="2100">
                <a:solidFill>
                  <a:srgbClr val="FF0000"/>
                </a:solidFill>
              </a:rPr>
              <a:t>每個人物模型上顯示出組員的學號</a:t>
            </a:r>
            <a:r>
              <a:rPr b="1" lang="zh-TW" sz="2100">
                <a:solidFill>
                  <a:srgbClr val="FF0000"/>
                </a:solidFill>
              </a:rPr>
              <a:t>，請將以下圖片匡起來的部分程式碼註解</a:t>
            </a:r>
            <a:endParaRPr b="1" sz="21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FF0000"/>
              </a:solidFill>
            </a:endParaRPr>
          </a:p>
        </p:txBody>
      </p:sp>
      <p:sp>
        <p:nvSpPr>
          <p:cNvPr id="504" name="Google Shape;504;g2639fe04fcf_46_1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05" name="Google Shape;505;g2639fe04fcf_46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6825" y="2373875"/>
            <a:ext cx="8438350" cy="41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a107f83ad9_0_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g2a107f83ad9_0_0"/>
          <p:cNvSpPr txBox="1"/>
          <p:nvPr>
            <p:ph type="ctrTitle"/>
          </p:nvPr>
        </p:nvSpPr>
        <p:spPr>
          <a:xfrm>
            <a:off x="1014125" y="196875"/>
            <a:ext cx="90867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7030A0"/>
                </a:solidFill>
              </a:rPr>
              <a:t>Strong baseline (4pt)-熱力圖</a:t>
            </a:r>
            <a:r>
              <a:rPr lang="zh-TW" sz="4400">
                <a:solidFill>
                  <a:srgbClr val="7030A0"/>
                </a:solidFill>
              </a:rPr>
              <a:t>範例</a:t>
            </a:r>
            <a:endParaRPr/>
          </a:p>
        </p:txBody>
      </p:sp>
      <p:sp>
        <p:nvSpPr>
          <p:cNvPr id="512" name="Google Shape;512;g2a107f83ad9_0_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13" name="Google Shape;513;g2a107f83ad9_0_0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600"/>
              <a:buChar char="•"/>
            </a:pPr>
            <a:r>
              <a:rPr b="1" lang="zh-TW" sz="2100">
                <a:solidFill>
                  <a:srgbClr val="7030A0"/>
                </a:solidFill>
              </a:rPr>
              <a:t>熱力圖、圈圈圖、有向圖(2pt)</a:t>
            </a:r>
            <a:endParaRPr b="1" sz="2400">
              <a:solidFill>
                <a:srgbClr val="7030A0"/>
              </a:solidFill>
            </a:endParaRPr>
          </a:p>
        </p:txBody>
      </p:sp>
      <p:sp>
        <p:nvSpPr>
          <p:cNvPr id="514" name="Google Shape;514;g2a107f83ad9_0_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15" name="Google Shape;515;g2a107f83ad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500" y="690574"/>
            <a:ext cx="10232850" cy="616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a107f83ad9_0_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g2a107f83ad9_0_19"/>
          <p:cNvSpPr txBox="1"/>
          <p:nvPr>
            <p:ph type="ctrTitle"/>
          </p:nvPr>
        </p:nvSpPr>
        <p:spPr>
          <a:xfrm>
            <a:off x="1014125" y="196875"/>
            <a:ext cx="90867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7030A0"/>
                </a:solidFill>
              </a:rPr>
              <a:t>Strong baseline (4pt)-</a:t>
            </a:r>
            <a:r>
              <a:rPr lang="zh-TW" sz="4400">
                <a:solidFill>
                  <a:srgbClr val="7030A0"/>
                </a:solidFill>
              </a:rPr>
              <a:t>有向</a:t>
            </a:r>
            <a:r>
              <a:rPr lang="zh-TW" sz="4400">
                <a:solidFill>
                  <a:srgbClr val="7030A0"/>
                </a:solidFill>
              </a:rPr>
              <a:t>圖範例</a:t>
            </a:r>
            <a:endParaRPr/>
          </a:p>
        </p:txBody>
      </p:sp>
      <p:sp>
        <p:nvSpPr>
          <p:cNvPr id="522" name="Google Shape;522;g2a107f83ad9_0_19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23" name="Google Shape;523;g2a107f83ad9_0_19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600"/>
              <a:buChar char="•"/>
            </a:pPr>
            <a:r>
              <a:rPr b="1" lang="zh-TW" sz="2100">
                <a:solidFill>
                  <a:srgbClr val="7030A0"/>
                </a:solidFill>
              </a:rPr>
              <a:t>熱力圖、圈圈圖、有向圖(2pt)</a:t>
            </a:r>
            <a:endParaRPr b="1" sz="2400">
              <a:solidFill>
                <a:srgbClr val="7030A0"/>
              </a:solidFill>
            </a:endParaRPr>
          </a:p>
        </p:txBody>
      </p:sp>
      <p:sp>
        <p:nvSpPr>
          <p:cNvPr id="524" name="Google Shape;524;g2a107f83ad9_0_19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25" name="Google Shape;525;g2a107f83ad9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763" y="828675"/>
            <a:ext cx="9673423" cy="60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2a107f83ad9_0_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g2a107f83ad9_0_29"/>
          <p:cNvSpPr txBox="1"/>
          <p:nvPr>
            <p:ph type="ctrTitle"/>
          </p:nvPr>
        </p:nvSpPr>
        <p:spPr>
          <a:xfrm>
            <a:off x="1014125" y="196875"/>
            <a:ext cx="90867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7030A0"/>
                </a:solidFill>
              </a:rPr>
              <a:t>Strong baseline (4pt)-</a:t>
            </a:r>
            <a:r>
              <a:rPr lang="zh-TW" sz="4400">
                <a:solidFill>
                  <a:srgbClr val="7030A0"/>
                </a:solidFill>
              </a:rPr>
              <a:t>圈圈</a:t>
            </a:r>
            <a:r>
              <a:rPr lang="zh-TW" sz="4400">
                <a:solidFill>
                  <a:srgbClr val="7030A0"/>
                </a:solidFill>
              </a:rPr>
              <a:t>圖範例</a:t>
            </a:r>
            <a:endParaRPr/>
          </a:p>
        </p:txBody>
      </p:sp>
      <p:sp>
        <p:nvSpPr>
          <p:cNvPr id="532" name="Google Shape;532;g2a107f83ad9_0_29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33" name="Google Shape;533;g2a107f83ad9_0_29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600"/>
              <a:buChar char="•"/>
            </a:pPr>
            <a:r>
              <a:rPr b="1" lang="zh-TW" sz="2100">
                <a:solidFill>
                  <a:srgbClr val="7030A0"/>
                </a:solidFill>
              </a:rPr>
              <a:t>熱力圖、圈圈圖、有向圖(2pt)</a:t>
            </a:r>
            <a:endParaRPr b="1" sz="2400">
              <a:solidFill>
                <a:srgbClr val="7030A0"/>
              </a:solidFill>
            </a:endParaRPr>
          </a:p>
        </p:txBody>
      </p:sp>
      <p:sp>
        <p:nvSpPr>
          <p:cNvPr id="534" name="Google Shape;534;g2a107f83ad9_0_29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35" name="Google Shape;535;g2a107f83ad9_0_29"/>
          <p:cNvPicPr preferRelativeResize="0"/>
          <p:nvPr/>
        </p:nvPicPr>
        <p:blipFill rotWithShape="1">
          <a:blip r:embed="rId3">
            <a:alphaModFix/>
          </a:blip>
          <a:srcRect b="7842" l="0" r="0" t="7833"/>
          <a:stretch/>
        </p:blipFill>
        <p:spPr>
          <a:xfrm>
            <a:off x="720763" y="828675"/>
            <a:ext cx="9673423" cy="60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a107f83ad9_0_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g2a107f83ad9_0_9"/>
          <p:cNvSpPr txBox="1"/>
          <p:nvPr>
            <p:ph type="ctrTitle"/>
          </p:nvPr>
        </p:nvSpPr>
        <p:spPr>
          <a:xfrm>
            <a:off x="1014134" y="19688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7030A0"/>
                </a:solidFill>
              </a:rPr>
              <a:t>Strong baseline (4pt)-熱力圖</a:t>
            </a:r>
            <a:endParaRPr/>
          </a:p>
        </p:txBody>
      </p:sp>
      <p:sp>
        <p:nvSpPr>
          <p:cNvPr id="542" name="Google Shape;542;g2a107f83ad9_0_9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43" name="Google Shape;543;g2a107f83ad9_0_9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600"/>
              <a:buChar char="•"/>
            </a:pPr>
            <a:r>
              <a:rPr b="1" lang="zh-TW" sz="2100">
                <a:solidFill>
                  <a:srgbClr val="7030A0"/>
                </a:solidFill>
              </a:rPr>
              <a:t>熱力圖、圈圈圖、有向圖(2pt)</a:t>
            </a:r>
            <a:endParaRPr b="1" sz="2400">
              <a:solidFill>
                <a:srgbClr val="7030A0"/>
              </a:solidFill>
            </a:endParaRPr>
          </a:p>
        </p:txBody>
      </p:sp>
      <p:sp>
        <p:nvSpPr>
          <p:cNvPr id="544" name="Google Shape;544;g2a107f83ad9_0_9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45" name="Google Shape;545;g2a107f83ad9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25" y="771075"/>
            <a:ext cx="11760574" cy="603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6277f2c9c7_0_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26277f2c9c7_0_0"/>
          <p:cNvSpPr txBox="1"/>
          <p:nvPr>
            <p:ph type="ctrTitle"/>
          </p:nvPr>
        </p:nvSpPr>
        <p:spPr>
          <a:xfrm>
            <a:off x="954109" y="15448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7030A0"/>
                </a:solidFill>
              </a:rPr>
              <a:t>Strong baseline (4pt)-</a:t>
            </a:r>
            <a:r>
              <a:rPr lang="zh-TW" sz="4400">
                <a:solidFill>
                  <a:srgbClr val="7030A0"/>
                </a:solidFill>
              </a:rPr>
              <a:t>圈圈圖</a:t>
            </a:r>
            <a:endParaRPr/>
          </a:p>
        </p:txBody>
      </p:sp>
      <p:sp>
        <p:nvSpPr>
          <p:cNvPr id="552" name="Google Shape;552;g26277f2c9c7_0_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53" name="Google Shape;553;g26277f2c9c7_0_0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600"/>
              <a:buChar char="•"/>
            </a:pPr>
            <a:r>
              <a:rPr b="1" lang="zh-TW" sz="2100">
                <a:solidFill>
                  <a:srgbClr val="7030A0"/>
                </a:solidFill>
              </a:rPr>
              <a:t>熱力圖、圈圈圖、有向圖(2pt)</a:t>
            </a:r>
            <a:endParaRPr b="1" sz="2400">
              <a:solidFill>
                <a:srgbClr val="7030A0"/>
              </a:solidFill>
            </a:endParaRPr>
          </a:p>
        </p:txBody>
      </p:sp>
      <p:sp>
        <p:nvSpPr>
          <p:cNvPr id="554" name="Google Shape;554;g26277f2c9c7_0_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55" name="Google Shape;555;g26277f2c9c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0" y="728675"/>
            <a:ext cx="12127211" cy="621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6277f2c9c7_0_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g26277f2c9c7_0_11"/>
          <p:cNvSpPr txBox="1"/>
          <p:nvPr>
            <p:ph type="ctrTitle"/>
          </p:nvPr>
        </p:nvSpPr>
        <p:spPr>
          <a:xfrm>
            <a:off x="954109" y="15448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7030A0"/>
                </a:solidFill>
              </a:rPr>
              <a:t>Strong baseline (4pt)-</a:t>
            </a:r>
            <a:r>
              <a:rPr lang="zh-TW" sz="4400">
                <a:solidFill>
                  <a:srgbClr val="7030A0"/>
                </a:solidFill>
              </a:rPr>
              <a:t>有向圖</a:t>
            </a:r>
            <a:endParaRPr/>
          </a:p>
        </p:txBody>
      </p:sp>
      <p:sp>
        <p:nvSpPr>
          <p:cNvPr id="562" name="Google Shape;562;g26277f2c9c7_0_11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63" name="Google Shape;563;g26277f2c9c7_0_11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600"/>
              <a:buChar char="•"/>
            </a:pPr>
            <a:r>
              <a:rPr b="1" lang="zh-TW" sz="2100">
                <a:solidFill>
                  <a:srgbClr val="7030A0"/>
                </a:solidFill>
              </a:rPr>
              <a:t>熱力圖、圈圈圖、有向圖(2pt)</a:t>
            </a:r>
            <a:endParaRPr b="1" sz="2400">
              <a:solidFill>
                <a:srgbClr val="7030A0"/>
              </a:solidFill>
            </a:endParaRPr>
          </a:p>
        </p:txBody>
      </p:sp>
      <p:sp>
        <p:nvSpPr>
          <p:cNvPr id="564" name="Google Shape;564;g26277f2c9c7_0_11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65" name="Google Shape;565;g26277f2c9c7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650" y="728675"/>
            <a:ext cx="11926700" cy="611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3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繳交資訊</a:t>
            </a:r>
            <a:endParaRPr/>
          </a:p>
        </p:txBody>
      </p:sp>
      <p:sp>
        <p:nvSpPr>
          <p:cNvPr id="571" name="Google Shape;571;p43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72" name="Google Shape;572;p43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73" name="Google Shape;573;p43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6"/>
          <p:cNvSpPr txBox="1"/>
          <p:nvPr>
            <p:ph type="ctrTitle"/>
          </p:nvPr>
        </p:nvSpPr>
        <p:spPr>
          <a:xfrm>
            <a:off x="953359" y="824935"/>
            <a:ext cx="8747531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UnityPackage Export</a:t>
            </a:r>
            <a:endParaRPr/>
          </a:p>
        </p:txBody>
      </p:sp>
      <p:sp>
        <p:nvSpPr>
          <p:cNvPr id="579" name="Google Shape;579;p56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80" name="Google Shape;580;p56"/>
          <p:cNvSpPr txBox="1"/>
          <p:nvPr>
            <p:ph idx="2" type="body"/>
          </p:nvPr>
        </p:nvSpPr>
        <p:spPr>
          <a:xfrm>
            <a:off x="954088" y="1618596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zh-TW"/>
              <a:t>點擊 Assets -&gt; Export Package</a:t>
            </a:r>
            <a:endParaRPr/>
          </a:p>
        </p:txBody>
      </p:sp>
      <p:sp>
        <p:nvSpPr>
          <p:cNvPr id="581" name="Google Shape;581;p56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82" name="Google Shape;58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675" y="2173438"/>
            <a:ext cx="11858625" cy="65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639fe04fcf_46_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Github</a:t>
            </a:r>
            <a:endParaRPr/>
          </a:p>
        </p:txBody>
      </p:sp>
      <p:sp>
        <p:nvSpPr>
          <p:cNvPr id="588" name="Google Shape;588;g2639fe04fcf_46_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89" name="Google Shape;589;g2639fe04fcf_46_0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zh-TW"/>
              <a:t>請把 demo影片 + unitypackage 這兩個檔案放到src資料夾</a:t>
            </a:r>
            <a:endParaRPr/>
          </a:p>
        </p:txBody>
      </p:sp>
      <p:sp>
        <p:nvSpPr>
          <p:cNvPr id="590" name="Google Shape;590;g2639fe04fcf_46_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591" name="Google Shape;591;g2639fe04fcf_46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45421"/>
            <a:ext cx="12191999" cy="2711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資料來源</a:t>
            </a:r>
            <a:endParaRPr/>
          </a:p>
        </p:txBody>
      </p:sp>
      <p:sp>
        <p:nvSpPr>
          <p:cNvPr id="160" name="Google Shape;160;p2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1" name="Google Shape;161;p2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2" name="Google Shape;162;p2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57"/>
          <p:cNvSpPr txBox="1"/>
          <p:nvPr>
            <p:ph type="ctrTitle"/>
          </p:nvPr>
        </p:nvSpPr>
        <p:spPr>
          <a:xfrm>
            <a:off x="953359" y="824935"/>
            <a:ext cx="8747531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2400"/>
              <a:t>https://linlisen.github.io/vis2023f/hw07/index.html</a:t>
            </a:r>
            <a:endParaRPr sz="2400"/>
          </a:p>
        </p:txBody>
      </p:sp>
      <p:sp>
        <p:nvSpPr>
          <p:cNvPr id="597" name="Google Shape;597;p57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98" name="Google Shape;598;p57"/>
          <p:cNvSpPr txBox="1"/>
          <p:nvPr>
            <p:ph idx="2" type="body"/>
          </p:nvPr>
        </p:nvSpPr>
        <p:spPr>
          <a:xfrm>
            <a:off x="954088" y="1618596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99" name="Google Shape;599;p57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600" name="Google Shape;60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900" y="1399100"/>
            <a:ext cx="10748200" cy="528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58"/>
          <p:cNvSpPr txBox="1"/>
          <p:nvPr>
            <p:ph type="ctrTitle"/>
          </p:nvPr>
        </p:nvSpPr>
        <p:spPr>
          <a:xfrm>
            <a:off x="953359" y="824935"/>
            <a:ext cx="8747531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src按鈕、評分表</a:t>
            </a:r>
            <a:endParaRPr/>
          </a:p>
        </p:txBody>
      </p:sp>
      <p:sp>
        <p:nvSpPr>
          <p:cNvPr id="607" name="Google Shape;607;p58"/>
          <p:cNvSpPr txBox="1"/>
          <p:nvPr>
            <p:ph idx="1" type="body"/>
          </p:nvPr>
        </p:nvSpPr>
        <p:spPr>
          <a:xfrm>
            <a:off x="1242282" y="6207371"/>
            <a:ext cx="10369910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08" name="Google Shape;608;p58"/>
          <p:cNvSpPr txBox="1"/>
          <p:nvPr>
            <p:ph idx="2" type="body"/>
          </p:nvPr>
        </p:nvSpPr>
        <p:spPr>
          <a:xfrm>
            <a:off x="954088" y="1618596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09" name="Google Shape;609;p58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610" name="Google Shape;610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9175" y="1655525"/>
            <a:ext cx="5271475" cy="834025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58"/>
          <p:cNvSpPr txBox="1"/>
          <p:nvPr/>
        </p:nvSpPr>
        <p:spPr>
          <a:xfrm>
            <a:off x="6536750" y="1187225"/>
            <a:ext cx="47490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&lt;!-- ------------------------------------------------&gt;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&lt;div class="row hw12"&gt;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&lt;div class="col-md-12 twenty"&gt;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打開src資料夾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&lt;input type="button" name="back" onclick="location.href='https://github.com/</a:t>
            </a: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你的帳號</a:t>
            </a: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/ct2023s/tree/main/hw04/src'" value="按我٩(｡・ω・｡)و"&gt;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&lt;/div&gt;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&lt;/div&gt;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58"/>
          <p:cNvSpPr txBox="1"/>
          <p:nvPr/>
        </p:nvSpPr>
        <p:spPr>
          <a:xfrm>
            <a:off x="6425000" y="3065825"/>
            <a:ext cx="5766900" cy="86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&lt;div class="row hw12"&gt;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&lt;div class="col-md-12 twenty"&gt;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&lt;table&gt;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&lt;th&gt;總分&lt;/th&gt;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&lt;th&gt;完成後打勾&lt;/th&gt;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&lt;th&gt;配分&lt;/th&gt;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&lt;th&gt;分項描述&lt;/th&gt;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&lt;/tr&gt;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 rowspan="7" id="myTotal"&gt;&lt;/td&gt;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&lt;td&gt;&lt;input type="checkbox" class="flipswitch" id="myCheckbox1" checked&gt;&lt;/td&gt;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 id='m1'&gt;2&lt;/td&gt;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&lt;td&gt;Simple baseline - 將Unitypackage放入Unity中&lt;/td&gt;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&lt;/tr&gt;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&lt;td&gt;&lt;input type="checkbox" class="flipswitch" id="myCheckbox2" checked&gt;&lt;/td&gt;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 id='m2'&gt;1&lt;/td&gt;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&lt;td&gt;Simple baseline - 透過Vroid製作人物用來代表場景中的角色&lt;/td&gt;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&lt;/tr&gt;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&lt;td&gt;&lt;input type="checkbox" class="flipswitch" id="myCheckbox3" checked&gt;&lt;/td&gt;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 id='m3'&gt;1&lt;/td&gt;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&lt;td&gt;Medium baseline - 在Unity場景(師大美術館)上顯示出自己的移動路徑 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&lt;/tr&gt;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&lt;td&gt;&lt;input type="checkbox" class="flipswitch" id="myCheckbox4" checked&gt;&lt;/td&gt;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 id='m4'&gt;2&lt;/td&gt;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&lt;td&gt;Medium baseline - 將組員(8人)的移動路徑在Unity場景(師大美術館)上顯示 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&lt;/tr&gt;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&lt;td&gt;&lt;input type="checkbox" class="flipswitch" id="myCheckbox5" checked&gt;&lt;/td&gt;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 id='m5'&gt;2&lt;/td&gt;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&lt;td&gt;Medium baseline - 每個人物模型上顯示出組員的學號 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&lt;/tr&gt;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&lt;td&gt;&lt;input type="checkbox" class="flipswitch" id="myCheckbox6" checked&gt;&lt;/td&gt;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 id='m6'&gt;2&lt;/td&gt;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&lt;td&gt;Strong baseline - 熱力圖、泡泡圖、有向圖 &lt;/td&gt;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&lt;/tr&gt;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&lt;/table&gt;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&lt;/div&gt;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&lt;/div&gt;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3" name="Google Shape;61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525" y="3533013"/>
            <a:ext cx="6350650" cy="12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08cba9ff31_1_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Regulations</a:t>
            </a:r>
            <a:endParaRPr/>
          </a:p>
        </p:txBody>
      </p:sp>
      <p:sp>
        <p:nvSpPr>
          <p:cNvPr id="620" name="Google Shape;620;g208cba9ff31_1_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621" name="Google Shape;621;g208cba9ff31_1_0"/>
          <p:cNvSpPr txBox="1"/>
          <p:nvPr>
            <p:ph idx="2" type="body"/>
          </p:nvPr>
        </p:nvSpPr>
        <p:spPr>
          <a:xfrm>
            <a:off x="954088" y="1618596"/>
            <a:ext cx="10442918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FF0000"/>
                </a:solidFill>
              </a:rPr>
              <a:t>You should finish your homework on your own. </a:t>
            </a:r>
            <a:endParaRPr sz="2400">
              <a:solidFill>
                <a:srgbClr val="FF0000"/>
              </a:solidFill>
            </a:endParaRPr>
          </a:p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FF0000"/>
                </a:solidFill>
              </a:rPr>
              <a:t>Do not share your codes with any living creatures. </a:t>
            </a:r>
            <a:endParaRPr sz="2400">
              <a:solidFill>
                <a:srgbClr val="FF0000"/>
              </a:solidFill>
            </a:endParaRPr>
          </a:p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FF0000"/>
                </a:solidFill>
              </a:rPr>
              <a:t>Your HW will get 0 pt if you violate any of the above rules. </a:t>
            </a:r>
            <a:endParaRPr sz="2400">
              <a:solidFill>
                <a:srgbClr val="FF0000"/>
              </a:solidFill>
            </a:endParaRPr>
          </a:p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FF0000"/>
                </a:solidFill>
              </a:rPr>
              <a:t>Professor &amp; TAs preserve the rights to change the rules &amp; grades.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622" name="Google Shape;622;g208cba9ff31_1_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62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助教聯絡資訊</a:t>
            </a:r>
            <a:endParaRPr/>
          </a:p>
        </p:txBody>
      </p:sp>
      <p:sp>
        <p:nvSpPr>
          <p:cNvPr id="628" name="Google Shape;628;p62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29" name="Google Shape;629;p62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30" name="Google Shape;630;p62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208cba9ff31_2_5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助教聯絡資訊</a:t>
            </a:r>
            <a:endParaRPr/>
          </a:p>
        </p:txBody>
      </p:sp>
      <p:sp>
        <p:nvSpPr>
          <p:cNvPr id="637" name="Google Shape;637;g208cba9ff31_2_5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638" name="Google Shape;638;g208cba9ff31_2_5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TA Email</a:t>
            </a:r>
            <a:endParaRPr/>
          </a:p>
          <a:p>
            <a:pPr indent="-342900" lvl="1" marL="10287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林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立森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u="sng">
                <a:solidFill>
                  <a:schemeClr val="hlink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3"/>
              </a:rPr>
              <a:t>t111598040@ntut.org.tw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0287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Email 標題請按照此格式(X為作業編號) : [vis2023f-hwX-學號]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39" name="Google Shape;639;g208cba9ff31_2_5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26229f62377_0_0"/>
          <p:cNvSpPr txBox="1"/>
          <p:nvPr>
            <p:ph type="ctrTitle"/>
          </p:nvPr>
        </p:nvSpPr>
        <p:spPr>
          <a:xfrm>
            <a:off x="967109" y="2419102"/>
            <a:ext cx="101913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VRoid</a:t>
            </a:r>
            <a:endParaRPr/>
          </a:p>
        </p:txBody>
      </p:sp>
      <p:sp>
        <p:nvSpPr>
          <p:cNvPr id="645" name="Google Shape;645;g26229f62377_0_0"/>
          <p:cNvSpPr txBox="1"/>
          <p:nvPr>
            <p:ph idx="2" type="body"/>
          </p:nvPr>
        </p:nvSpPr>
        <p:spPr>
          <a:xfrm>
            <a:off x="1842554" y="6207371"/>
            <a:ext cx="9762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46" name="Google Shape;646;g26229f62377_0_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6229f62377_0_7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安裝</a:t>
            </a:r>
            <a:endParaRPr/>
          </a:p>
        </p:txBody>
      </p:sp>
      <p:sp>
        <p:nvSpPr>
          <p:cNvPr id="653" name="Google Shape;653;g26229f62377_0_7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654" name="Google Shape;654;g26229f62377_0_7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/>
              <a:t>現在只能在 Steam 及 AppStore 上安裝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https://store.steampowered.com/app/1486350/</a:t>
            </a:r>
            <a:endParaRPr/>
          </a:p>
        </p:txBody>
      </p:sp>
      <p:sp>
        <p:nvSpPr>
          <p:cNvPr id="655" name="Google Shape;655;g26229f62377_0_7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656" name="Google Shape;656;g26229f62377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100" y="3090747"/>
            <a:ext cx="10955025" cy="2961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g26229f62377_0_7"/>
          <p:cNvSpPr/>
          <p:nvPr/>
        </p:nvSpPr>
        <p:spPr>
          <a:xfrm rot="1729927">
            <a:off x="5458566" y="4921300"/>
            <a:ext cx="1200635" cy="862275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26229f62377_0_106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安裝</a:t>
            </a:r>
            <a:endParaRPr/>
          </a:p>
        </p:txBody>
      </p:sp>
      <p:sp>
        <p:nvSpPr>
          <p:cNvPr id="664" name="Google Shape;664;g26229f62377_0_106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665" name="Google Shape;665;g26229f62377_0_106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666" name="Google Shape;666;g26229f62377_0_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3650" y="444374"/>
            <a:ext cx="9688350" cy="6378075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g26229f62377_0_106"/>
          <p:cNvSpPr/>
          <p:nvPr/>
        </p:nvSpPr>
        <p:spPr>
          <a:xfrm rot="7567010">
            <a:off x="8681930" y="875511"/>
            <a:ext cx="1200644" cy="862275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26229f62377_0_16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安裝</a:t>
            </a:r>
            <a:endParaRPr/>
          </a:p>
        </p:txBody>
      </p:sp>
      <p:sp>
        <p:nvSpPr>
          <p:cNvPr id="674" name="Google Shape;674;g26229f62377_0_16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675" name="Google Shape;675;g26229f62377_0_16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676" name="Google Shape;676;g26229f62377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600" y="1508627"/>
            <a:ext cx="6231000" cy="1655100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g26229f62377_0_16"/>
          <p:cNvSpPr txBox="1"/>
          <p:nvPr>
            <p:ph idx="2" type="body"/>
          </p:nvPr>
        </p:nvSpPr>
        <p:spPr>
          <a:xfrm>
            <a:off x="8468075" y="2190500"/>
            <a:ext cx="33045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/>
              <a:t>搜尋欄輸入 VRoid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78" name="Google Shape;678;g26229f62377_0_16"/>
          <p:cNvSpPr/>
          <p:nvPr/>
        </p:nvSpPr>
        <p:spPr>
          <a:xfrm rot="1729927">
            <a:off x="3230041" y="2765750"/>
            <a:ext cx="1200635" cy="862275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9" name="Google Shape;679;g26229f62377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150" y="4002426"/>
            <a:ext cx="11038056" cy="1655100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g26229f62377_0_16"/>
          <p:cNvSpPr/>
          <p:nvPr/>
        </p:nvSpPr>
        <p:spPr>
          <a:xfrm rot="-3629691">
            <a:off x="9126279" y="3117147"/>
            <a:ext cx="1200605" cy="862323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6229f62377_0_3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安裝</a:t>
            </a:r>
            <a:endParaRPr/>
          </a:p>
        </p:txBody>
      </p:sp>
      <p:sp>
        <p:nvSpPr>
          <p:cNvPr id="687" name="Google Shape;687;g26229f62377_0_3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688" name="Google Shape;688;g26229f62377_0_3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689" name="Google Shape;689;g26229f62377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755" y="1399125"/>
            <a:ext cx="3440659" cy="1334400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g26229f62377_0_30"/>
          <p:cNvSpPr/>
          <p:nvPr/>
        </p:nvSpPr>
        <p:spPr>
          <a:xfrm rot="1729927">
            <a:off x="2659641" y="1963200"/>
            <a:ext cx="1200635" cy="862275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1" name="Google Shape;691;g26229f62377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1071" y="1399125"/>
            <a:ext cx="6795349" cy="46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g26229f62377_0_30"/>
          <p:cNvSpPr/>
          <p:nvPr/>
        </p:nvSpPr>
        <p:spPr>
          <a:xfrm rot="-3629691">
            <a:off x="4642729" y="1128472"/>
            <a:ext cx="1200605" cy="862323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g26229f62377_0_30"/>
          <p:cNvSpPr/>
          <p:nvPr/>
        </p:nvSpPr>
        <p:spPr>
          <a:xfrm rot="-3629691">
            <a:off x="7540979" y="2720122"/>
            <a:ext cx="1200605" cy="862323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7b79009c15_0_17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資料來源</a:t>
            </a:r>
            <a:endParaRPr/>
          </a:p>
        </p:txBody>
      </p:sp>
      <p:sp>
        <p:nvSpPr>
          <p:cNvPr id="169" name="Google Shape;169;g27b79009c15_0_17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0" name="Google Shape;170;g27b79009c15_0_17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zh-TW"/>
              <a:t>將zip</a:t>
            </a:r>
            <a:r>
              <a:rPr lang="zh-TW"/>
              <a:t>檔解壓縮後我們要使用的資料為</a:t>
            </a:r>
            <a:endParaRPr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zh-TW"/>
              <a:t>userLocationData.json</a:t>
            </a:r>
            <a:endParaRPr/>
          </a:p>
        </p:txBody>
      </p:sp>
      <p:sp>
        <p:nvSpPr>
          <p:cNvPr id="171" name="Google Shape;171;g27b79009c15_0_17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172" name="Google Shape;172;g27b79009c15_0_17"/>
          <p:cNvGrpSpPr/>
          <p:nvPr/>
        </p:nvGrpSpPr>
        <p:grpSpPr>
          <a:xfrm>
            <a:off x="7960412" y="136875"/>
            <a:ext cx="2888963" cy="6207374"/>
            <a:chOff x="7139087" y="0"/>
            <a:chExt cx="2888963" cy="6207374"/>
          </a:xfrm>
        </p:grpSpPr>
        <p:pic>
          <p:nvPicPr>
            <p:cNvPr id="173" name="Google Shape;173;g27b79009c15_0_17"/>
            <p:cNvPicPr preferRelativeResize="0"/>
            <p:nvPr/>
          </p:nvPicPr>
          <p:blipFill rotWithShape="1">
            <a:blip r:embed="rId3">
              <a:alphaModFix/>
            </a:blip>
            <a:srcRect b="89" l="0" r="0" t="89"/>
            <a:stretch/>
          </p:blipFill>
          <p:spPr>
            <a:xfrm>
              <a:off x="7139087" y="0"/>
              <a:ext cx="2888963" cy="620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g27b79009c15_0_17"/>
            <p:cNvSpPr/>
            <p:nvPr/>
          </p:nvSpPr>
          <p:spPr>
            <a:xfrm>
              <a:off x="7799963" y="4496375"/>
              <a:ext cx="1567200" cy="392700"/>
            </a:xfrm>
            <a:prstGeom prst="rect">
              <a:avLst/>
            </a:prstGeom>
            <a:noFill/>
            <a:ln cap="flat" cmpd="sng" w="76200">
              <a:solidFill>
                <a:srgbClr val="ED2C3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/>
            </a:p>
          </p:txBody>
        </p:sp>
      </p:grpSp>
      <p:pic>
        <p:nvPicPr>
          <p:cNvPr id="175" name="Google Shape;175;g27b79009c15_0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700" y="3282575"/>
            <a:ext cx="7732625" cy="173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27b79009c15_0_17"/>
          <p:cNvSpPr/>
          <p:nvPr/>
        </p:nvSpPr>
        <p:spPr>
          <a:xfrm>
            <a:off x="4793550" y="3343000"/>
            <a:ext cx="1319100" cy="1218600"/>
          </a:xfrm>
          <a:prstGeom prst="rect">
            <a:avLst/>
          </a:prstGeom>
          <a:noFill/>
          <a:ln cap="flat" cmpd="sng" w="76200">
            <a:solidFill>
              <a:srgbClr val="ED2C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6229f62377_0_58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700" name="Google Shape;700;g26229f62377_0_58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701" name="Google Shape;701;g26229f62377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1225" y="328834"/>
            <a:ext cx="6118599" cy="4784826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g26229f62377_0_58"/>
          <p:cNvSpPr/>
          <p:nvPr/>
        </p:nvSpPr>
        <p:spPr>
          <a:xfrm rot="166725">
            <a:off x="3820368" y="1684598"/>
            <a:ext cx="1200512" cy="862309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g26229f62377_0_58"/>
          <p:cNvSpPr/>
          <p:nvPr/>
        </p:nvSpPr>
        <p:spPr>
          <a:xfrm rot="166725">
            <a:off x="6552818" y="3826723"/>
            <a:ext cx="1200512" cy="862309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D2C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g26229f62377_0_58"/>
          <p:cNvSpPr txBox="1"/>
          <p:nvPr>
            <p:ph idx="2" type="body"/>
          </p:nvPr>
        </p:nvSpPr>
        <p:spPr>
          <a:xfrm>
            <a:off x="5224800" y="1804200"/>
            <a:ext cx="33045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/>
              <a:t>建立新模型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05" name="Google Shape;705;g26229f62377_0_58"/>
          <p:cNvSpPr txBox="1"/>
          <p:nvPr>
            <p:ph idx="2" type="body"/>
          </p:nvPr>
        </p:nvSpPr>
        <p:spPr>
          <a:xfrm>
            <a:off x="7851100" y="4005788"/>
            <a:ext cx="33045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/>
              <a:t>使用預設模板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Google Shape;711;g26229f62377_0_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4900" y="377561"/>
            <a:ext cx="7465851" cy="5608601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g26229f62377_0_74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713" name="Google Shape;713;g26229f62377_0_74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14" name="Google Shape;714;g26229f62377_0_74"/>
          <p:cNvSpPr txBox="1"/>
          <p:nvPr>
            <p:ph idx="2" type="body"/>
          </p:nvPr>
        </p:nvSpPr>
        <p:spPr>
          <a:xfrm>
            <a:off x="7585775" y="728675"/>
            <a:ext cx="1009800" cy="45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參數</a:t>
            </a:r>
            <a:endParaRPr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15" name="Google Shape;715;g26229f62377_0_74"/>
          <p:cNvSpPr txBox="1"/>
          <p:nvPr>
            <p:ph idx="2" type="body"/>
          </p:nvPr>
        </p:nvSpPr>
        <p:spPr>
          <a:xfrm>
            <a:off x="6431575" y="0"/>
            <a:ext cx="1666800" cy="45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模型部位</a:t>
            </a:r>
            <a:endParaRPr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16" name="Google Shape;716;g26229f62377_0_74"/>
          <p:cNvSpPr txBox="1"/>
          <p:nvPr>
            <p:ph idx="2" type="body"/>
          </p:nvPr>
        </p:nvSpPr>
        <p:spPr>
          <a:xfrm>
            <a:off x="568100" y="1651350"/>
            <a:ext cx="1666800" cy="45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部位</a:t>
            </a:r>
            <a:r>
              <a:rPr lang="zh-TW">
                <a:solidFill>
                  <a:srgbClr val="FF0000"/>
                </a:solidFill>
              </a:rPr>
              <a:t>細項</a:t>
            </a:r>
            <a:endParaRPr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17" name="Google Shape;717;g26229f62377_0_74"/>
          <p:cNvSpPr txBox="1"/>
          <p:nvPr>
            <p:ph idx="2" type="body"/>
          </p:nvPr>
        </p:nvSpPr>
        <p:spPr>
          <a:xfrm>
            <a:off x="2677075" y="1001225"/>
            <a:ext cx="1666800" cy="45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樣式</a:t>
            </a:r>
            <a:endParaRPr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6277f2c9c7_0_31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Unity開發室內定位APP</a:t>
            </a:r>
            <a:endParaRPr/>
          </a:p>
        </p:txBody>
      </p:sp>
      <p:sp>
        <p:nvSpPr>
          <p:cNvPr id="183" name="Google Shape;183;g26277f2c9c7_0_31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4" name="Google Shape;184;g26277f2c9c7_0_31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85" name="Google Shape;185;g26277f2c9c7_0_31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參考資料:</a:t>
            </a:r>
            <a:r>
              <a:rPr lang="zh-TW" sz="2000" u="sng">
                <a:solidFill>
                  <a:schemeClr val="hlink"/>
                </a:solidFill>
                <a:hlinkClick r:id="rId3"/>
              </a:rPr>
              <a:t>https://github.com/FireDragonGameStudio/ARIndoorNavigation</a:t>
            </a:r>
            <a:endParaRPr sz="2000"/>
          </a:p>
        </p:txBody>
      </p:sp>
      <p:pic>
        <p:nvPicPr>
          <p:cNvPr id="186" name="Google Shape;186;g26277f2c9c7_0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0098" y="2092050"/>
            <a:ext cx="4651801" cy="422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7b79009c15_0_1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Real-Time Position on Web </a:t>
            </a:r>
            <a:endParaRPr/>
          </a:p>
        </p:txBody>
      </p:sp>
      <p:sp>
        <p:nvSpPr>
          <p:cNvPr id="193" name="Google Shape;193;g27b79009c15_0_1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94" name="Google Shape;194;g27b79009c15_0_1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95" name="Google Shape;195;g27b79009c15_0_1" title="AR IndoorNavigation Test in 12F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3450" y="1568697"/>
            <a:ext cx="7945111" cy="446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4ae3094e99_0_22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02" name="Google Shape;202;g24ae3094e99_0_22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03" name="Google Shape;203;g24ae3094e99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613" y="595500"/>
            <a:ext cx="6622776" cy="547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首頁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章節頁_章節3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章節頁_章節4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章節頁_章節2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章節頁_章節1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內容頁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2021-11-03T01:57:43Z</dcterms:created>
  <dc:creator>Microsoft Office User</dc:creator>
</cp:coreProperties>
</file>